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0" r:id="rId4"/>
    <p:sldId id="261" r:id="rId5"/>
    <p:sldId id="265" r:id="rId6"/>
    <p:sldId id="266" r:id="rId7"/>
    <p:sldId id="267" r:id="rId8"/>
    <p:sldId id="268" r:id="rId9"/>
    <p:sldId id="269" r:id="rId10"/>
    <p:sldId id="270" r:id="rId11"/>
    <p:sldId id="271" r:id="rId12"/>
    <p:sldId id="272" r:id="rId13"/>
    <p:sldId id="273" r:id="rId14"/>
    <p:sldId id="274" r:id="rId15"/>
    <p:sldId id="276" r:id="rId16"/>
    <p:sldId id="277" r:id="rId17"/>
    <p:sldId id="278"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p:restoredTop sz="94617"/>
  </p:normalViewPr>
  <p:slideViewPr>
    <p:cSldViewPr snapToGrid="0" snapToObjects="1">
      <p:cViewPr varScale="1">
        <p:scale>
          <a:sx n="94" d="100"/>
          <a:sy n="94"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B45908-2427-2A4F-B6EC-D4BBF802E90E}"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70748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45908-2427-2A4F-B6EC-D4BBF802E90E}"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636044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45908-2427-2A4F-B6EC-D4BBF802E90E}"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97853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45908-2427-2A4F-B6EC-D4BBF802E90E}"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28755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45908-2427-2A4F-B6EC-D4BBF802E90E}"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41960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B45908-2427-2A4F-B6EC-D4BBF802E90E}" type="datetimeFigureOut">
              <a:rPr lang="en-US" smtClean="0"/>
              <a:t>5/16/17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79860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B45908-2427-2A4F-B6EC-D4BBF802E90E}" type="datetimeFigureOut">
              <a:rPr lang="en-US" smtClean="0"/>
              <a:t>5/16/17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40794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B45908-2427-2A4F-B6EC-D4BBF802E90E}" type="datetimeFigureOut">
              <a:rPr lang="en-US" smtClean="0"/>
              <a:t>5/16/17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57875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45908-2427-2A4F-B6EC-D4BBF802E90E}" type="datetimeFigureOut">
              <a:rPr lang="en-US" smtClean="0"/>
              <a:t>5/16/17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97817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45908-2427-2A4F-B6EC-D4BBF802E90E}" type="datetimeFigureOut">
              <a:rPr lang="en-US" smtClean="0"/>
              <a:t>5/16/17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92411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45908-2427-2A4F-B6EC-D4BBF802E90E}" type="datetimeFigureOut">
              <a:rPr lang="en-US" smtClean="0"/>
              <a:t>5/16/17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7340475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45908-2427-2A4F-B6EC-D4BBF802E90E}" type="datetimeFigureOut">
              <a:rPr lang="en-US" smtClean="0"/>
              <a:t>5/16/17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37873-C111-7245-A349-6283C0442E04}" type="slidenum">
              <a:rPr lang="en-US" smtClean="0"/>
              <a:t>‹#›</a:t>
            </a:fld>
            <a:endParaRPr lang="en-US"/>
          </a:p>
        </p:txBody>
      </p:sp>
    </p:spTree>
    <p:extLst>
      <p:ext uri="{BB962C8B-B14F-4D97-AF65-F5344CB8AC3E}">
        <p14:creationId xmlns:p14="http://schemas.microsoft.com/office/powerpoint/2010/main" val="1728940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Western Mind </a:t>
            </a:r>
            <a:r>
              <a:rPr lang="en-US" b="1" dirty="0" smtClean="0"/>
              <a:t>[5]</a:t>
            </a:r>
            <a:endParaRPr lang="en-US" b="1" dirty="0"/>
          </a:p>
        </p:txBody>
      </p:sp>
      <p:sp>
        <p:nvSpPr>
          <p:cNvPr id="3" name="Subtitle 2"/>
          <p:cNvSpPr>
            <a:spLocks noGrp="1"/>
          </p:cNvSpPr>
          <p:nvPr>
            <p:ph type="subTitle" idx="1"/>
          </p:nvPr>
        </p:nvSpPr>
        <p:spPr/>
        <p:txBody>
          <a:bodyPr/>
          <a:lstStyle/>
          <a:p>
            <a:r>
              <a:rPr lang="en-US" dirty="0" smtClean="0"/>
              <a:t>RUC, SPRING 2017</a:t>
            </a:r>
          </a:p>
          <a:p>
            <a:endParaRPr lang="en-US" dirty="0"/>
          </a:p>
        </p:txBody>
      </p:sp>
    </p:spTree>
    <p:extLst>
      <p:ext uri="{BB962C8B-B14F-4D97-AF65-F5344CB8AC3E}">
        <p14:creationId xmlns:p14="http://schemas.microsoft.com/office/powerpoint/2010/main" val="1896991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ENLIGHTENMENT</a:t>
            </a:r>
            <a:r>
              <a:rPr lang="en-US" b="1" dirty="0" smtClean="0"/>
              <a:t>? 8 </a:t>
            </a:r>
            <a:endParaRPr lang="en-US" b="1" dirty="0"/>
          </a:p>
        </p:txBody>
      </p:sp>
      <p:sp>
        <p:nvSpPr>
          <p:cNvPr id="3" name="Content Placeholder 2"/>
          <p:cNvSpPr>
            <a:spLocks noGrp="1"/>
          </p:cNvSpPr>
          <p:nvPr>
            <p:ph idx="1"/>
          </p:nvPr>
        </p:nvSpPr>
        <p:spPr>
          <a:xfrm>
            <a:off x="838200" y="1364776"/>
            <a:ext cx="11144534" cy="5158854"/>
          </a:xfrm>
        </p:spPr>
        <p:txBody>
          <a:bodyPr>
            <a:noAutofit/>
          </a:bodyPr>
          <a:lstStyle/>
          <a:p>
            <a:pPr marL="0" indent="0">
              <a:buNone/>
            </a:pPr>
            <a:r>
              <a:rPr lang="en-US" sz="2400" dirty="0" smtClean="0"/>
              <a:t>The </a:t>
            </a:r>
            <a:r>
              <a:rPr lang="en-US" sz="2400" dirty="0"/>
              <a:t>first of these conditions is that the realm of obedience and the realm of the use of reason be clearly distinguished. Briefly characterizing the immature status, Kant invokes the familiar expression: 'Don't think, just follow orders'; such is, according to him, the form in which military discipline, political power, and religious authority are usually exercised. Humanity will reach maturity when it is no longer required to obey, but when men are told: 'Obey, and you will be able to reason as much as you like.' We must note that the German word used here is </a:t>
            </a:r>
            <a:r>
              <a:rPr lang="en-US" sz="2400" i="1" dirty="0" err="1"/>
              <a:t>räsonieren</a:t>
            </a:r>
            <a:r>
              <a:rPr lang="en-US" sz="2400" dirty="0"/>
              <a:t>; this word, which is also used in the Critiques does not refer to just any use of reason, but to a use of reason in which reason has no other end but itself: </a:t>
            </a:r>
            <a:r>
              <a:rPr lang="en-US" sz="2400" i="1" dirty="0" err="1" smtClean="0"/>
              <a:t>räsonieren</a:t>
            </a:r>
            <a:r>
              <a:rPr lang="en-US" sz="2400" i="1" dirty="0" smtClean="0"/>
              <a:t> </a:t>
            </a:r>
            <a:r>
              <a:rPr lang="en-US" sz="2400" dirty="0" smtClean="0"/>
              <a:t>is </a:t>
            </a:r>
            <a:r>
              <a:rPr lang="en-US" sz="2400" dirty="0"/>
              <a:t>to reason for reasoning's sake. And Kant gives examples, these too being perfectly trivial in appearance: paying one's taxes, while being able to argue as much as one likes about the system of taxation, would be characteristic of the </a:t>
            </a:r>
            <a:r>
              <a:rPr lang="en-US" sz="2400" dirty="0" smtClean="0"/>
              <a:t>mature </a:t>
            </a:r>
            <a:r>
              <a:rPr lang="en-US" sz="2400" dirty="0"/>
              <a:t>state; or again, taking responsibility for parish service, if one is a pastor, while reasoning freely about religious dogmas. </a:t>
            </a:r>
          </a:p>
          <a:p>
            <a:endParaRPr lang="en-US" sz="2400" dirty="0"/>
          </a:p>
          <a:p>
            <a:pPr marL="0" indent="0">
              <a:buNone/>
            </a:pPr>
            <a:endParaRPr lang="en-US" sz="2500" dirty="0"/>
          </a:p>
        </p:txBody>
      </p:sp>
    </p:spTree>
    <p:extLst>
      <p:ext uri="{BB962C8B-B14F-4D97-AF65-F5344CB8AC3E}">
        <p14:creationId xmlns:p14="http://schemas.microsoft.com/office/powerpoint/2010/main" val="1908293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ENLIGHTENMENT</a:t>
            </a:r>
            <a:r>
              <a:rPr lang="en-US" b="1" dirty="0" smtClean="0"/>
              <a:t>? 9 </a:t>
            </a:r>
            <a:endParaRPr lang="en-US" b="1" dirty="0"/>
          </a:p>
        </p:txBody>
      </p:sp>
      <p:sp>
        <p:nvSpPr>
          <p:cNvPr id="3" name="Content Placeholder 2"/>
          <p:cNvSpPr>
            <a:spLocks noGrp="1"/>
          </p:cNvSpPr>
          <p:nvPr>
            <p:ph idx="1"/>
          </p:nvPr>
        </p:nvSpPr>
        <p:spPr>
          <a:xfrm>
            <a:off x="838199" y="1364776"/>
            <a:ext cx="11226421" cy="5158854"/>
          </a:xfrm>
        </p:spPr>
        <p:txBody>
          <a:bodyPr>
            <a:noAutofit/>
          </a:bodyPr>
          <a:lstStyle/>
          <a:p>
            <a:pPr marL="0" indent="0">
              <a:buNone/>
            </a:pPr>
            <a:r>
              <a:rPr lang="en-US" sz="2300" dirty="0" smtClean="0"/>
              <a:t>But </a:t>
            </a:r>
            <a:r>
              <a:rPr lang="en-US" sz="2300" dirty="0"/>
              <a:t>we must be somewhat more precise. What constitutes, for Kant, this private use of reason ? In what area is it exercised ? Man, Kant says, makes a private use of reason when he is 'a cog in a machine'; that is, when he has a role to play in society and jobs to do: to be a soldier, to have taxes to pay, to be in charge of a parish, to be a civil servant, all this makes the human being a particular segment of society; he finds himself thereby placed in a circumscribed position, where he has to apply particular rules and pursue particular ends. Kant does not ask that people practice a blind and foolish obedience, but that they adapt the use they make of their reason to these determined circumstances; and reason must then be subjected to the particular ends in view. Thus there cannot be, here, any free use of reason. </a:t>
            </a:r>
          </a:p>
          <a:p>
            <a:pPr marL="0" indent="0">
              <a:buNone/>
            </a:pPr>
            <a:r>
              <a:rPr lang="en-US" sz="2300" dirty="0"/>
              <a:t>On the other hand, when one is reasoning only in order to use one's reason, when one is reasoning as a reasonable being (and not as a cog in a machine), when one is reasoning as a member of reasonable humanity, then the use of reason must be free and public. Enlightenment is thus not merely the process by which individuals would see their own personal freedom of thought guaranteed. There is Enlightenment when the universal, the free, and the public uses of reason are superimposed on one another. </a:t>
            </a:r>
          </a:p>
          <a:p>
            <a:endParaRPr lang="en-US" sz="2400" dirty="0"/>
          </a:p>
          <a:p>
            <a:pPr marL="0" indent="0">
              <a:buNone/>
            </a:pPr>
            <a:endParaRPr lang="en-US" sz="2500" dirty="0"/>
          </a:p>
        </p:txBody>
      </p:sp>
    </p:spTree>
    <p:extLst>
      <p:ext uri="{BB962C8B-B14F-4D97-AF65-F5344CB8AC3E}">
        <p14:creationId xmlns:p14="http://schemas.microsoft.com/office/powerpoint/2010/main" val="329540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ENLIGHTENMENT?10 </a:t>
            </a:r>
            <a:endParaRPr lang="en-US" b="1" dirty="0"/>
          </a:p>
        </p:txBody>
      </p:sp>
      <p:sp>
        <p:nvSpPr>
          <p:cNvPr id="3" name="Content Placeholder 2"/>
          <p:cNvSpPr>
            <a:spLocks noGrp="1"/>
          </p:cNvSpPr>
          <p:nvPr>
            <p:ph idx="1"/>
          </p:nvPr>
        </p:nvSpPr>
        <p:spPr>
          <a:xfrm>
            <a:off x="838199" y="1364776"/>
            <a:ext cx="11226421" cy="5158854"/>
          </a:xfrm>
        </p:spPr>
        <p:txBody>
          <a:bodyPr>
            <a:noAutofit/>
          </a:bodyPr>
          <a:lstStyle/>
          <a:p>
            <a:pPr marL="0" indent="0">
              <a:buNone/>
            </a:pPr>
            <a:r>
              <a:rPr lang="en-US" sz="2400" dirty="0" smtClean="0"/>
              <a:t>Now </a:t>
            </a:r>
            <a:r>
              <a:rPr lang="en-US" sz="2400" dirty="0"/>
              <a:t>this leads us to a fourth question that must be put to Kant's text. We can readily see how the universal use of reason (apart from any private end) is the business of the subject himself as an individual; we can readily see, too, how the freedom of this use may be assured in a purely negative manner through the absence of any challenge to it; but how is a public use of that reason to be assured ? Enlightenment, as we see, must not be conceived simply as a general process affecting all humanity; it must not be conceived only as an obligation prescribed to individuals: it now appears as a political problem. The question, in any event, is that of knowing how the use of reason can take the public form that it requires, how the audacity to know can be exercised in broad daylight, while individuals are obeying as scrupulously as possible. And Kant, in conclusion, proposes to Frederick II, in scarcely veiled terms, a sort of contract -- what might be called the contract of rational despotism with free reason: the public and free use of autonomous reason will be the best guarantee of obedience, on condition, </a:t>
            </a:r>
            <a:r>
              <a:rPr lang="en-US" sz="2400" dirty="0" smtClean="0"/>
              <a:t>however</a:t>
            </a:r>
            <a:r>
              <a:rPr lang="en-US" sz="2400" dirty="0"/>
              <a:t>, that the political principle that must be obeyed itself be in conformity with universal reason. </a:t>
            </a:r>
          </a:p>
          <a:p>
            <a:endParaRPr lang="en-US" sz="2400" dirty="0"/>
          </a:p>
          <a:p>
            <a:pPr marL="0" indent="0">
              <a:buNone/>
            </a:pPr>
            <a:endParaRPr lang="en-US" sz="2500" dirty="0"/>
          </a:p>
        </p:txBody>
      </p:sp>
    </p:spTree>
    <p:extLst>
      <p:ext uri="{BB962C8B-B14F-4D97-AF65-F5344CB8AC3E}">
        <p14:creationId xmlns:p14="http://schemas.microsoft.com/office/powerpoint/2010/main" val="444536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ENLIGHTENMENT?11 </a:t>
            </a:r>
            <a:endParaRPr lang="en-US" b="1" dirty="0"/>
          </a:p>
        </p:txBody>
      </p:sp>
      <p:sp>
        <p:nvSpPr>
          <p:cNvPr id="3" name="Content Placeholder 2"/>
          <p:cNvSpPr>
            <a:spLocks noGrp="1"/>
          </p:cNvSpPr>
          <p:nvPr>
            <p:ph idx="1"/>
          </p:nvPr>
        </p:nvSpPr>
        <p:spPr>
          <a:xfrm>
            <a:off x="838199" y="1364776"/>
            <a:ext cx="11226421" cy="5158854"/>
          </a:xfrm>
        </p:spPr>
        <p:txBody>
          <a:bodyPr>
            <a:noAutofit/>
          </a:bodyPr>
          <a:lstStyle/>
          <a:p>
            <a:pPr marL="0" indent="0">
              <a:buNone/>
            </a:pPr>
            <a:r>
              <a:rPr lang="en-US" sz="2400" dirty="0" smtClean="0"/>
              <a:t>Let’s leave </a:t>
            </a:r>
            <a:r>
              <a:rPr lang="en-US" sz="2400" dirty="0"/>
              <a:t>Kant's text here. I do not </a:t>
            </a:r>
            <a:r>
              <a:rPr lang="en-US" sz="2400" dirty="0" smtClean="0"/>
              <a:t>propose </a:t>
            </a:r>
            <a:r>
              <a:rPr lang="en-US" sz="2400" dirty="0"/>
              <a:t>to consider it as capable of constituting an adequate description of Enlightenment; </a:t>
            </a:r>
            <a:r>
              <a:rPr lang="en-US" sz="2400" dirty="0" smtClean="0"/>
              <a:t>no historian could </a:t>
            </a:r>
            <a:r>
              <a:rPr lang="en-US" sz="2400" dirty="0"/>
              <a:t>be satisfied with it for an analysis of the </a:t>
            </a:r>
            <a:r>
              <a:rPr lang="en-US" sz="2400" dirty="0" smtClean="0"/>
              <a:t>eighteenth century social</a:t>
            </a:r>
            <a:r>
              <a:rPr lang="en-US" sz="2400" dirty="0"/>
              <a:t>, political, and cultural </a:t>
            </a:r>
            <a:r>
              <a:rPr lang="en-US" sz="2400" dirty="0" smtClean="0"/>
              <a:t>transformations. </a:t>
            </a:r>
            <a:endParaRPr lang="en-US" sz="2400" dirty="0"/>
          </a:p>
          <a:p>
            <a:pPr marL="0" indent="0">
              <a:buNone/>
            </a:pPr>
            <a:r>
              <a:rPr lang="en-US" sz="2400" dirty="0"/>
              <a:t>Nevertheless, notwithstanding its circumstantial nature, and without intending to give it an exaggerated place in Kant's work, I believe that it is necessary to stress the connection that exists between this brief article and the three </a:t>
            </a:r>
            <a:r>
              <a:rPr lang="en-US" sz="2400" i="1" dirty="0"/>
              <a:t>Critiques</a:t>
            </a:r>
            <a:r>
              <a:rPr lang="en-US" sz="2400" dirty="0"/>
              <a:t>. Kant in fact describes Enlightenment as the moment when humanity is going to put its own reason to use, without subjecting itself to any authority; now it is precisely at this moment that the critique is necessary, since its role is that of defining the conditions under which the use of reason is legitimate in order to determine what can be known, what must be done, and what may be hoped. Illegitimate uses of reason are what give rise to dogmatism and heteronomy, along with illusion; on the other hand, it is when the legitimate use of reason has been clearly defined in its principles that its autonomy can be assured. The critique is, in a sense, the handbook of reason that has grown up in Enlightenment; and, conversely, the Enlightenment is the age of the critique.</a:t>
            </a:r>
          </a:p>
          <a:p>
            <a:pPr marL="0" indent="0">
              <a:buNone/>
            </a:pPr>
            <a:endParaRPr lang="en-US" sz="2500" dirty="0"/>
          </a:p>
        </p:txBody>
      </p:sp>
    </p:spTree>
    <p:extLst>
      <p:ext uri="{BB962C8B-B14F-4D97-AF65-F5344CB8AC3E}">
        <p14:creationId xmlns:p14="http://schemas.microsoft.com/office/powerpoint/2010/main" val="324842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ENLIGHTENMENT?12 </a:t>
            </a:r>
            <a:endParaRPr lang="en-US" b="1" dirty="0"/>
          </a:p>
        </p:txBody>
      </p:sp>
      <p:sp>
        <p:nvSpPr>
          <p:cNvPr id="3" name="Content Placeholder 2"/>
          <p:cNvSpPr>
            <a:spLocks noGrp="1"/>
          </p:cNvSpPr>
          <p:nvPr>
            <p:ph idx="1"/>
          </p:nvPr>
        </p:nvSpPr>
        <p:spPr>
          <a:xfrm>
            <a:off x="838199" y="1187352"/>
            <a:ext cx="11226421" cy="5158854"/>
          </a:xfrm>
        </p:spPr>
        <p:txBody>
          <a:bodyPr>
            <a:noAutofit/>
          </a:bodyPr>
          <a:lstStyle/>
          <a:p>
            <a:pPr marL="0" indent="0">
              <a:buNone/>
            </a:pPr>
            <a:r>
              <a:rPr lang="en-US" sz="2400" dirty="0"/>
              <a:t>It is also necessary, I think, to underline the relation between this text of Kant's and the other texts he devoted to history. These latter, for the most part, seek to define the internal teleology of </a:t>
            </a:r>
            <a:r>
              <a:rPr lang="en-US" sz="2400" dirty="0" smtClean="0"/>
              <a:t>time </a:t>
            </a:r>
            <a:r>
              <a:rPr lang="en-US" sz="2400" dirty="0"/>
              <a:t>and </a:t>
            </a:r>
            <a:r>
              <a:rPr lang="en-US" sz="2400" dirty="0" smtClean="0"/>
              <a:t>point </a:t>
            </a:r>
            <a:r>
              <a:rPr lang="en-US" sz="2400" dirty="0"/>
              <a:t>toward which history of humanity is moving. Now the analysis of Enlightenment, defining this history as humanity's passage to its adult status, situates contemporary reality with respect to the overall movement and its basic directions. But at the same time, it shows how, at this very moment, each individual is responsible in a certain way for that overall process. </a:t>
            </a:r>
          </a:p>
          <a:p>
            <a:pPr marL="0" indent="0">
              <a:buNone/>
            </a:pPr>
            <a:r>
              <a:rPr lang="en-US" sz="2400" dirty="0"/>
              <a:t>The hypothesis I should like to propose is that this little text is located in a sense at the crossroads of critical reflection and reflection on history. It is a reflection by Kant on the contemporary status of his own enterprise. No doubt it is not the first time that a philosopher has given his reasons for undertaking his work at a particular moment. But it seems to me </a:t>
            </a:r>
            <a:r>
              <a:rPr lang="en-US" sz="2400" dirty="0" smtClean="0"/>
              <a:t>it </a:t>
            </a:r>
            <a:r>
              <a:rPr lang="en-US" sz="2400" dirty="0"/>
              <a:t>is the first time that a philosopher has connected in this way, closely and from the inside, the significance of his work with respect to knowledge, a reflection on history and a particular analysis of the specific moment at which he is writing and because of which he is writing. It is in the reflection on 'today' as difference in history and as motive for a particular philosophical task that the novelty of this text appears </a:t>
            </a:r>
            <a:r>
              <a:rPr lang="en-US" sz="2400" dirty="0" smtClean="0"/>
              <a:t>to </a:t>
            </a:r>
            <a:r>
              <a:rPr lang="en-US" sz="2400" dirty="0"/>
              <a:t>lie.</a:t>
            </a:r>
          </a:p>
          <a:p>
            <a:pPr marL="0" indent="0">
              <a:buNone/>
            </a:pPr>
            <a:endParaRPr lang="en-US" sz="2500" dirty="0"/>
          </a:p>
        </p:txBody>
      </p:sp>
    </p:spTree>
    <p:extLst>
      <p:ext uri="{BB962C8B-B14F-4D97-AF65-F5344CB8AC3E}">
        <p14:creationId xmlns:p14="http://schemas.microsoft.com/office/powerpoint/2010/main" val="1519873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ENLIGHTENMENT?13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And, by looking at it in this way, it seems to me we may recognize a point of departure: the outline of what one might call the attitude of modernity. </a:t>
            </a:r>
          </a:p>
          <a:p>
            <a:pPr marL="0" indent="0">
              <a:buNone/>
            </a:pPr>
            <a:r>
              <a:rPr lang="en-US" sz="2400" dirty="0"/>
              <a:t>I know that modernity is often spoken of as an epoch, or at least as a set of features characteristic of an epoch; situated on a calendar, it would be preceded by a more or less naive or archaic </a:t>
            </a:r>
            <a:r>
              <a:rPr lang="en-US" sz="2400" dirty="0" err="1"/>
              <a:t>premodernity</a:t>
            </a:r>
            <a:r>
              <a:rPr lang="en-US" sz="2400" dirty="0"/>
              <a:t>, and followed by an enigmatic and troubling 'postmodernity.' And then we find ourselves asking whether modernity constitutes the sequel to the Enlightenment and its development, or whether we are to see it as a rupture or a deviation with respect to the basic principles of the 18th century. </a:t>
            </a:r>
          </a:p>
          <a:p>
            <a:pPr marL="0" indent="0">
              <a:buNone/>
            </a:pPr>
            <a:r>
              <a:rPr lang="en-US" sz="2400" dirty="0"/>
              <a:t>Thinking back on Kant's text, I wonder whether we </a:t>
            </a:r>
            <a:r>
              <a:rPr lang="en-US" sz="2400" dirty="0" smtClean="0"/>
              <a:t>can think of modernity </a:t>
            </a:r>
            <a:r>
              <a:rPr lang="en-US" sz="2400" dirty="0"/>
              <a:t>rather as an </a:t>
            </a:r>
            <a:r>
              <a:rPr lang="en-US" sz="2400" u="sng" dirty="0"/>
              <a:t>attitude</a:t>
            </a:r>
            <a:r>
              <a:rPr lang="en-US" sz="2400" dirty="0"/>
              <a:t> than as a period of history. And by 'attitude,' I mean a mode of relating to contemporary reality; a voluntary choice made by certain people; in the end, a way of thinking and feeling; a way, too, of acting and behaving that at one and the same time marks a relation of belonging and presents itself as a task. A </a:t>
            </a:r>
            <a:r>
              <a:rPr lang="en-US" sz="2400" dirty="0" smtClean="0"/>
              <a:t>bit like </a:t>
            </a:r>
            <a:r>
              <a:rPr lang="en-US" sz="2400" dirty="0"/>
              <a:t>what the Greeks called an ethos. C</a:t>
            </a:r>
            <a:r>
              <a:rPr lang="en-US" sz="2400" dirty="0" smtClean="0"/>
              <a:t>onsequently</a:t>
            </a:r>
            <a:r>
              <a:rPr lang="en-US" sz="2400" dirty="0"/>
              <a:t>, rather than seeking to distinguish the 'modern era' from the 'premodern' or 'postmodern,' I think it would be </a:t>
            </a:r>
            <a:r>
              <a:rPr lang="en-US" sz="2400" dirty="0" smtClean="0"/>
              <a:t>better to </a:t>
            </a:r>
            <a:r>
              <a:rPr lang="en-US" sz="2400" dirty="0"/>
              <a:t>try to find out how the attitude of modernity, </a:t>
            </a:r>
            <a:r>
              <a:rPr lang="en-US" sz="2400" dirty="0" smtClean="0"/>
              <a:t>has </a:t>
            </a:r>
            <a:r>
              <a:rPr lang="en-US" sz="2400" dirty="0"/>
              <a:t>found itself struggling with attitudes of '</a:t>
            </a:r>
            <a:r>
              <a:rPr lang="en-US" sz="2400" dirty="0" err="1"/>
              <a:t>countermodernity</a:t>
            </a:r>
            <a:r>
              <a:rPr lang="en-US" sz="2400" dirty="0"/>
              <a:t>.'</a:t>
            </a:r>
            <a:endParaRPr lang="en-US" sz="2500" dirty="0"/>
          </a:p>
        </p:txBody>
      </p:sp>
    </p:spTree>
    <p:extLst>
      <p:ext uri="{BB962C8B-B14F-4D97-AF65-F5344CB8AC3E}">
        <p14:creationId xmlns:p14="http://schemas.microsoft.com/office/powerpoint/2010/main" val="940751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ENLIGHTENMENT?14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To characterize briefly this attitude of modernity, I shall take an almost indispensable example, namely, Baudelaire; for his consciousness of modernity is widely recognized as one of the most acute in the nineteenth century. </a:t>
            </a:r>
          </a:p>
          <a:p>
            <a:pPr marL="0" indent="0">
              <a:buNone/>
            </a:pPr>
            <a:r>
              <a:rPr lang="en-US" sz="2400" dirty="0" smtClean="0"/>
              <a:t>1.  Modernity </a:t>
            </a:r>
            <a:r>
              <a:rPr lang="en-US" sz="2400" dirty="0"/>
              <a:t>is often characterized in terms of consciousness of the discontinuity of time: a break with tradition, a feeling of novelty, of vertigo in the face of the passing moment. And this is indeed what Baudelaire seems to be saying when he defines modernity as 'the ephemeral, the fleeting, the contingent.' </a:t>
            </a:r>
            <a:r>
              <a:rPr lang="en-US" sz="2400" u="sng" dirty="0"/>
              <a:t>[2] </a:t>
            </a:r>
            <a:r>
              <a:rPr lang="en-US" sz="2400" dirty="0"/>
              <a:t>But, for him, being modern does not lie in recognizing and accepting this perpetual movement; on the contrary, it lies in adopting a certain attitude with respect to this movement; and this deliberate, difficult attitude consists in recapturing something eternal that is not beyond the present instant, nor behind it, but within it. Modernity is distinct from fashion, which does no more than call into question the course of time; modernity is the attitude that makes it possible to grasp the 'heroic' aspect of the present moment. Modernity is not a phenomenon of sensitivity to the fleeting present; it is the will to '</a:t>
            </a:r>
            <a:r>
              <a:rPr lang="en-US" sz="2400" dirty="0" err="1"/>
              <a:t>heroize</a:t>
            </a:r>
            <a:r>
              <a:rPr lang="en-US" sz="2400" dirty="0"/>
              <a:t>' the present . </a:t>
            </a:r>
          </a:p>
          <a:p>
            <a:pPr marL="0" indent="0">
              <a:buNone/>
            </a:pPr>
            <a:endParaRPr lang="en-US" sz="2500" dirty="0"/>
          </a:p>
        </p:txBody>
      </p:sp>
    </p:spTree>
    <p:extLst>
      <p:ext uri="{BB962C8B-B14F-4D97-AF65-F5344CB8AC3E}">
        <p14:creationId xmlns:p14="http://schemas.microsoft.com/office/powerpoint/2010/main" val="894504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ENLIGHTENMENT?15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endParaRPr lang="en-US" sz="2400" dirty="0"/>
          </a:p>
          <a:p>
            <a:pPr marL="0" indent="0">
              <a:buNone/>
            </a:pPr>
            <a:r>
              <a:rPr lang="en-US" sz="2400" dirty="0"/>
              <a:t>I shall restrict myself to what Baudelaire says about the painting of his contemporaries. Baudelaire makes fun of those painters who, finding nineteenth-century dress excessively ugly, want to depict nothing but ancient togas. But modernity in painting does not consist, for Baudelaire, in introducing black clothing onto the canvas. The modern painter is the one who can show the dark frock-coat as 'the necessary costume of our time,' the one who knows how to make manifest, in the fashion of the day, the essential, permanent, obsessive relation that our age entertains with death. 'The dress-coat and frock-coat not only possess their political beauty, which is an expression of universal equality, but also their poetic beauty, which is an expression of the public soul -- an immense cortège of undertaker's mutes (mutes in love, political mutes, bourgeois mutes...). We are each of us celebrating some funeral.' </a:t>
            </a:r>
            <a:r>
              <a:rPr lang="en-US" sz="2400" dirty="0" smtClean="0"/>
              <a:t>To </a:t>
            </a:r>
            <a:r>
              <a:rPr lang="en-US" sz="2400" dirty="0"/>
              <a:t>designate this attitude of </a:t>
            </a:r>
            <a:r>
              <a:rPr lang="en-US" sz="2400" dirty="0" smtClean="0"/>
              <a:t>modernity</a:t>
            </a:r>
            <a:r>
              <a:rPr lang="en-US" sz="2400" dirty="0"/>
              <a:t>, Baudelaire sometimes employs a litotes that is highly significant because it is presented in the form of a precept: 'You have no right to despise the present.' </a:t>
            </a:r>
          </a:p>
          <a:p>
            <a:pPr marL="0" indent="0">
              <a:buNone/>
            </a:pPr>
            <a:endParaRPr lang="en-US" sz="2500" dirty="0"/>
          </a:p>
        </p:txBody>
      </p:sp>
    </p:spTree>
    <p:extLst>
      <p:ext uri="{BB962C8B-B14F-4D97-AF65-F5344CB8AC3E}">
        <p14:creationId xmlns:p14="http://schemas.microsoft.com/office/powerpoint/2010/main" val="989850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ENLIGHTENMENT?16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2. This </a:t>
            </a:r>
            <a:r>
              <a:rPr lang="en-US" sz="2400" dirty="0" err="1"/>
              <a:t>heroization</a:t>
            </a:r>
            <a:r>
              <a:rPr lang="en-US" sz="2400" dirty="0"/>
              <a:t> is ironical, needless to say. The attitude of modernity does not treat the passing moment as sacred in order to try to maintain or perpetuate it. It certainly does not involve harvesting it as a fleeting and interesting curiosity. That would be what Baudelaire would call the spectator's posture. The </a:t>
            </a:r>
            <a:r>
              <a:rPr lang="en-US" sz="2400" i="1" dirty="0" err="1" smtClean="0"/>
              <a:t>flâneur</a:t>
            </a:r>
            <a:r>
              <a:rPr lang="en-US" sz="2400" dirty="0" smtClean="0"/>
              <a:t>, </a:t>
            </a:r>
            <a:r>
              <a:rPr lang="en-US" sz="2400" dirty="0"/>
              <a:t>the idle, strolling spectator, is satisfied to keep his eyes open, to pay attention and to build up a storehouse of memories. In opposition to </a:t>
            </a:r>
            <a:r>
              <a:rPr lang="en-US" sz="2400" dirty="0" smtClean="0"/>
              <a:t>the </a:t>
            </a:r>
            <a:r>
              <a:rPr lang="en-US" sz="2400" i="1" dirty="0" err="1" smtClean="0"/>
              <a:t>flâneur</a:t>
            </a:r>
            <a:r>
              <a:rPr lang="en-US" sz="2400" dirty="0" smtClean="0"/>
              <a:t>, </a:t>
            </a:r>
            <a:r>
              <a:rPr lang="en-US" sz="2400" dirty="0"/>
              <a:t>Baudelaire describes the man of modernity: 'Away he goes, hurrying, searching .... Be very sure that this man ... -- this solitary, gifted with an active imagination, ceaselessly journeying across the great human desert -- has an aim loftier than that of a mere </a:t>
            </a:r>
            <a:r>
              <a:rPr lang="en-US" sz="2400" i="1" dirty="0" err="1" smtClean="0"/>
              <a:t>flâneur</a:t>
            </a:r>
            <a:r>
              <a:rPr lang="en-US" sz="2400" dirty="0" smtClean="0"/>
              <a:t>, </a:t>
            </a:r>
            <a:r>
              <a:rPr lang="en-US" sz="2400" dirty="0"/>
              <a:t>an aim more general, something other than the fugitive pleasure of circumstance. He is looking for that quality which you must allow me to call 'modernity.' ... He makes it his business to extract from fashion whatever element it may contain of poetry within history.' As an example of modernity, Baudelaire cites the artist Constantin Guys. In appearance a spectator, a collector of curiosities, he remains 'the last to linger wherever there can be a glow of light, an echo of poetry, a quiver of life or a chord of music; wherever a passion can pose before him, wherever natural man and conventional man display themselves in a strange beauty, wherever the sun lights up the swift joys of the depraved animal.' </a:t>
            </a:r>
          </a:p>
          <a:p>
            <a:pPr marL="0" indent="0">
              <a:buNone/>
            </a:pPr>
            <a:endParaRPr lang="en-US" sz="2500" dirty="0"/>
          </a:p>
        </p:txBody>
      </p:sp>
    </p:spTree>
    <p:extLst>
      <p:ext uri="{BB962C8B-B14F-4D97-AF65-F5344CB8AC3E}">
        <p14:creationId xmlns:p14="http://schemas.microsoft.com/office/powerpoint/2010/main" val="1330634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ENLIGHTENMENT?17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a:p>
          <a:p>
            <a:pPr marL="0" indent="0">
              <a:buNone/>
            </a:pPr>
            <a:r>
              <a:rPr lang="en-US" sz="2400" dirty="0" smtClean="0"/>
              <a:t>But let us make no mistake. Constantin Guys is not a </a:t>
            </a:r>
            <a:r>
              <a:rPr lang="en-US" sz="2400" i="1" dirty="0" err="1" smtClean="0"/>
              <a:t>flâneur</a:t>
            </a:r>
            <a:r>
              <a:rPr lang="en-US" sz="2400" dirty="0" smtClean="0"/>
              <a:t>; what makes him the modern painter par excellence in Baudelaire's eyes is that, just when the whole world is falling asleep, he begins to work, and he transfigures that world. His transfiguration does not entail an annulling of reality, but a difficult interplay between the truth of what is real and the exercise of freedom; 'natural' things become 'more than natural,' 'beautiful' things become 'more than beautiful,' and individual objects appear 'endowed with an impulsive life like the soul of their creator.' For the attitude of modernity, the high value of the present is </a:t>
            </a:r>
            <a:r>
              <a:rPr lang="en-US" sz="2400" dirty="0" err="1" smtClean="0"/>
              <a:t>indissociable</a:t>
            </a:r>
            <a:r>
              <a:rPr lang="en-US" sz="2400" dirty="0" smtClean="0"/>
              <a:t> from a desperate eagerness to imagine it, to imagine it otherwise than it is, and to transform it not by destroying it but by grasping it in what it is. </a:t>
            </a:r>
            <a:r>
              <a:rPr lang="en-US" sz="2400" dirty="0" err="1" smtClean="0"/>
              <a:t>Baudelairean</a:t>
            </a:r>
            <a:r>
              <a:rPr lang="en-US" sz="2400" dirty="0" smtClean="0"/>
              <a:t> modernity is an exercise in which extreme attention to what is real is confronted with the practice of a liberty that simultaneously respects this reality and violates it. </a:t>
            </a:r>
          </a:p>
          <a:p>
            <a:pPr marL="0" indent="0">
              <a:buNone/>
            </a:pPr>
            <a:endParaRPr lang="en-US" sz="2500" dirty="0"/>
          </a:p>
        </p:txBody>
      </p:sp>
    </p:spTree>
    <p:extLst>
      <p:ext uri="{BB962C8B-B14F-4D97-AF65-F5344CB8AC3E}">
        <p14:creationId xmlns:p14="http://schemas.microsoft.com/office/powerpoint/2010/main" val="1664298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ONE </a:t>
            </a:r>
            <a:endParaRPr lang="en-US" dirty="0"/>
          </a:p>
        </p:txBody>
      </p:sp>
    </p:spTree>
    <p:extLst>
      <p:ext uri="{BB962C8B-B14F-4D97-AF65-F5344CB8AC3E}">
        <p14:creationId xmlns:p14="http://schemas.microsoft.com/office/powerpoint/2010/main" val="1971944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ENLIGHTENMENT?18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smtClean="0"/>
          </a:p>
          <a:p>
            <a:pPr marL="0" indent="0">
              <a:buNone/>
            </a:pPr>
            <a:r>
              <a:rPr lang="en-US" sz="2400" dirty="0" smtClean="0"/>
              <a:t>3. However</a:t>
            </a:r>
            <a:r>
              <a:rPr lang="en-US" sz="2400" dirty="0"/>
              <a:t>, modernity for Baudelaire is not simply a form of relationship to the present; it is also a mode of relationship that has to be established with oneself. The deliberate attitude of modernity is tied to an indispensable asceticism. To be modern is not to accept oneself as one is in the flux of the passing moments; it is to take oneself as object of a complex and difficult elaboration: what Baudelaire, in the vocabulary of his day, calls </a:t>
            </a:r>
            <a:r>
              <a:rPr lang="en-US" sz="2400" i="1" dirty="0" err="1"/>
              <a:t>dandysme</a:t>
            </a:r>
            <a:r>
              <a:rPr lang="en-US" sz="2400" dirty="0"/>
              <a:t>. Here I shall not recall in detail the well-known passages on 'vulgar, earthy, vile nature'; on man's indispensable revolt against himself; on the 'doctrine of elegance' which imposes 'upon its </a:t>
            </a:r>
            <a:r>
              <a:rPr lang="en-US" sz="2400" dirty="0" smtClean="0"/>
              <a:t> ambitious </a:t>
            </a:r>
            <a:r>
              <a:rPr lang="en-US" sz="2400" dirty="0"/>
              <a:t>and humble disciples' a discipline more despotic than the most terrible religions; the pages, finally, on the asceticism of the dandy who makes of his body, his behavior, his feelings and passions, his very existence, a work of art. Modern man, for Baudelaire, is not the man who goes off to discover himself, his secrets and his hidden truth; he is the man who tries to invent himself. This modernity does not 'liberate man in his own being'; it compels him to face the task of producing himself. </a:t>
            </a:r>
          </a:p>
          <a:p>
            <a:pPr marL="0" indent="0">
              <a:buNone/>
            </a:pPr>
            <a:endParaRPr lang="en-US" sz="2500" dirty="0"/>
          </a:p>
        </p:txBody>
      </p:sp>
    </p:spTree>
    <p:extLst>
      <p:ext uri="{BB962C8B-B14F-4D97-AF65-F5344CB8AC3E}">
        <p14:creationId xmlns:p14="http://schemas.microsoft.com/office/powerpoint/2010/main" val="908631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ENLIGHTENMENT?19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Let </a:t>
            </a:r>
            <a:r>
              <a:rPr lang="en-US" sz="2400" dirty="0"/>
              <a:t>me add just one final word. This ironic </a:t>
            </a:r>
            <a:r>
              <a:rPr lang="en-US" sz="2400" u="sng" dirty="0" err="1"/>
              <a:t>heroization</a:t>
            </a:r>
            <a:r>
              <a:rPr lang="en-US" sz="2400" u="sng" dirty="0"/>
              <a:t> of the present</a:t>
            </a:r>
            <a:r>
              <a:rPr lang="en-US" sz="2400" dirty="0"/>
              <a:t>, this transfiguring play of </a:t>
            </a:r>
            <a:r>
              <a:rPr lang="en-US" sz="2400" u="sng" dirty="0"/>
              <a:t>freedom with reality</a:t>
            </a:r>
            <a:r>
              <a:rPr lang="en-US" sz="2400" dirty="0"/>
              <a:t>, this </a:t>
            </a:r>
            <a:r>
              <a:rPr lang="en-US" sz="2400" u="sng" dirty="0"/>
              <a:t>ascetic elaboration of the self</a:t>
            </a:r>
            <a:r>
              <a:rPr lang="en-US" sz="2400" dirty="0"/>
              <a:t> -- Baudelaire does not imagine that these have any place in society itself, or in the body politic. They can only be produced in another, a different place, which Baudelaire calls art. </a:t>
            </a:r>
            <a:r>
              <a:rPr lang="en-US" sz="2400" dirty="0" smtClean="0"/>
              <a:t>///</a:t>
            </a:r>
          </a:p>
          <a:p>
            <a:pPr marL="0" indent="0">
              <a:buNone/>
            </a:pPr>
            <a:r>
              <a:rPr lang="en-US" sz="2400" dirty="0" smtClean="0"/>
              <a:t>I </a:t>
            </a:r>
            <a:r>
              <a:rPr lang="en-US" sz="2400" dirty="0"/>
              <a:t>do not pretend to be summarizing in these few lines either the complex historical event that was the Enlightenment, at the end of the eighteenth century, or the attitude of </a:t>
            </a:r>
            <a:r>
              <a:rPr lang="en-US" sz="2400" dirty="0" smtClean="0"/>
              <a:t>modernity </a:t>
            </a:r>
            <a:r>
              <a:rPr lang="en-US" sz="2400" dirty="0"/>
              <a:t>in the various guises it may have taken on during the last two centuries</a:t>
            </a:r>
            <a:r>
              <a:rPr lang="en-US" sz="2400" dirty="0" smtClean="0"/>
              <a:t>.</a:t>
            </a:r>
            <a:endParaRPr lang="en-US" sz="2400" dirty="0"/>
          </a:p>
          <a:p>
            <a:pPr marL="0" indent="0">
              <a:buNone/>
            </a:pPr>
            <a:r>
              <a:rPr lang="en-US" sz="2400" dirty="0"/>
              <a:t>I have been seeking, on the one hand, to emphasize the extent to which a type of philosophical interrogation -- one that simultaneously problematizes man's relation to the present, man's historical mode of being, and the constitution of the self as an autonomous subject -- is rooted in the Enlightenment. On the other hand, I have been seeking to stress that the thread that may connect us with the Enlightenment is not faithfulness to doctrinal elements, but rather the permanent reactivation of an attitude -- that is, of a philosophical ethos that could be described as a permanent critique of our historical era. I should like to characterize this ethos very briefly.</a:t>
            </a:r>
            <a:endParaRPr lang="en-US" sz="2500" dirty="0"/>
          </a:p>
        </p:txBody>
      </p:sp>
    </p:spTree>
    <p:extLst>
      <p:ext uri="{BB962C8B-B14F-4D97-AF65-F5344CB8AC3E}">
        <p14:creationId xmlns:p14="http://schemas.microsoft.com/office/powerpoint/2010/main" val="633722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ENLIGHTENMENT?20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b="1" dirty="0"/>
              <a:t>A. </a:t>
            </a:r>
            <a:r>
              <a:rPr lang="en-US" sz="2400" b="1" dirty="0" smtClean="0"/>
              <a:t>Negatively. 1. </a:t>
            </a:r>
            <a:r>
              <a:rPr lang="en-US" sz="2400" dirty="0" smtClean="0"/>
              <a:t>This </a:t>
            </a:r>
            <a:r>
              <a:rPr lang="en-US" sz="2400" dirty="0"/>
              <a:t>ethos implies, first, the refusal of what I like to call the 'blackmail' of the Enlightenment. I think that the Enlightenment, as a set of political, economic, social, institutional, and cultural events on which we still depend in large part, constitutes a privileged domain for analysis. I also think that as an enterprise for linking the progress of truth and the history of liberty in a bond of direct relation, it formulated a philosophical question that remains for us to consider. I think, finally, as I have tried to show with reference to Kant's text, that it defined a certain manner of philosophizing</a:t>
            </a:r>
            <a:r>
              <a:rPr lang="en-US" sz="2400" dirty="0" smtClean="0"/>
              <a:t>.</a:t>
            </a:r>
          </a:p>
          <a:p>
            <a:pPr marL="0" indent="0">
              <a:buNone/>
            </a:pPr>
            <a:r>
              <a:rPr lang="en-US" sz="2400" dirty="0" smtClean="0"/>
              <a:t>But </a:t>
            </a:r>
            <a:r>
              <a:rPr lang="en-US" sz="2400" dirty="0"/>
              <a:t>that does not mean that one has to be 'for' or 'against' the Enlightenment. It even means precisely that one has to refuse everything that might present itself in the form of a simplistic and authoritarian alternative: you either accept the Enlightenment and remain within the tradition of its rationalism (this is considered a positive term by some and used by others, on the contrary, as a reproach); or else you criticize the Enlightenment and then try to escape from its principles of rationality (which may be seen once again as good or bad). And </a:t>
            </a:r>
            <a:r>
              <a:rPr lang="en-US" sz="2400" dirty="0" smtClean="0"/>
              <a:t>we do </a:t>
            </a:r>
            <a:r>
              <a:rPr lang="en-US" sz="2400" dirty="0"/>
              <a:t>not break free of this blackmail by introducing 'dialectical' nuances while seeking to determine what good and bad elements there may have been in the Enlightenment. </a:t>
            </a:r>
          </a:p>
          <a:p>
            <a:pPr marL="0" indent="0">
              <a:buNone/>
            </a:pPr>
            <a:endParaRPr lang="en-US" sz="2500" dirty="0"/>
          </a:p>
        </p:txBody>
      </p:sp>
    </p:spTree>
    <p:extLst>
      <p:ext uri="{BB962C8B-B14F-4D97-AF65-F5344CB8AC3E}">
        <p14:creationId xmlns:p14="http://schemas.microsoft.com/office/powerpoint/2010/main" val="2026314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ENLIGHTENMENT?21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endParaRPr lang="en-US" sz="2400" dirty="0"/>
          </a:p>
          <a:p>
            <a:pPr marL="0" indent="0">
              <a:buNone/>
            </a:pPr>
            <a:r>
              <a:rPr lang="en-US" sz="2400" dirty="0"/>
              <a:t>We must try to proceed with the analysis of ourselves as beings who are historically determined, to a certain extent, by the Enlightenment. Such an analysis implies a series of historical inquiries that are as precise as possible; and these inquiries will not be oriented retrospectively toward the 'essential kernel of rationality' that can be found in the Enlightenment and that would have to be preserved in any event; they will be oriented toward the 'contemporary limits of the necessary,' that is, toward what is not or is no longer indispensable for the constitution of ourselves as autonomous subjects. </a:t>
            </a:r>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556082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ENLIGHTENMENT?22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endParaRPr lang="en-US" sz="2400" dirty="0"/>
          </a:p>
          <a:p>
            <a:pPr marL="0" indent="0">
              <a:buNone/>
            </a:pPr>
            <a:r>
              <a:rPr lang="en-US" sz="2400" dirty="0" smtClean="0"/>
              <a:t>2. This permanent critique of ourselves has to avoid the always too facile confusions between humanism and Enlightenment. </a:t>
            </a:r>
          </a:p>
          <a:p>
            <a:pPr marL="0" indent="0">
              <a:buNone/>
            </a:pPr>
            <a:r>
              <a:rPr lang="en-US" sz="2400" dirty="0" smtClean="0"/>
              <a:t>We </a:t>
            </a:r>
            <a:r>
              <a:rPr lang="en-US" sz="2400" dirty="0"/>
              <a:t>must never forget that the Enlightenment is an event, or a set of events and complex historical processes, that is located at a certain point in the development of European societies. As such, it includes elements of social transformation, types of political institution, forms of knowledge, projects of rationalization of knowledge and practices, technological mutations that are very difficult to sum up in a word, even if many of these phenomena remain important today. The one I have pointed out and that seems to me to have been at the basis of an entire form of philosophical reflection concerns only the mode of reflective relation to the present. </a:t>
            </a:r>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26529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ENLIGHTENMENT?23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endParaRPr lang="en-US" sz="2400" dirty="0"/>
          </a:p>
          <a:p>
            <a:pPr marL="0" indent="0">
              <a:buNone/>
            </a:pPr>
            <a:r>
              <a:rPr lang="en-US" sz="2400" dirty="0"/>
              <a:t>Humanism is something entirely different. It is a theme or rather a set of themes that have reappeared on several occasions over time in European societies; these themes always tied to value judgments have obviously varied greatly in their content as well as in the values they have preserved. Furthermore they have served as a critical principle of differentiation. In the seventeenth century there was a humanism that presented itself as a critique of Christianity or of religion in general; there was a Christian humanism opposed to an ascetic and much more theocentric humanism. In the nineteenth century there was a suspicious humanism hostile and critical toward science and another that to the contrary placed its hope in that same science. Marxism has been a humanism; so have existentialism and </a:t>
            </a:r>
            <a:r>
              <a:rPr lang="en-US" sz="2400" dirty="0" err="1"/>
              <a:t>personalism</a:t>
            </a:r>
            <a:r>
              <a:rPr lang="en-US" sz="2400" dirty="0"/>
              <a:t>; there was a time when people supported the humanistic values represented by National Socialism and when the Stalinists themselves said they were humanists. </a:t>
            </a:r>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3110470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ENLIGHTENMENT?24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smtClean="0"/>
          </a:p>
          <a:p>
            <a:pPr marL="0" indent="0">
              <a:buNone/>
            </a:pPr>
            <a:r>
              <a:rPr lang="en-US" sz="2400" dirty="0" smtClean="0"/>
              <a:t>From </a:t>
            </a:r>
            <a:r>
              <a:rPr lang="en-US" sz="2400" dirty="0"/>
              <a:t>this we must not conclude that everything that has ever been linked with humanism is to be rejected but that the humanistic thematic is in itself too supple too diverse too inconsistent to serve as an axis for reflection. And it is a fact that at least since the seventeenth century what is called humanism has always been obliged to lean on certain conceptions of man borrowed from religion science or </a:t>
            </a:r>
            <a:r>
              <a:rPr lang="en-US" sz="2400" dirty="0" smtClean="0"/>
              <a:t>politics</a:t>
            </a:r>
            <a:r>
              <a:rPr lang="en-US" sz="2400" dirty="0"/>
              <a:t>. Humanism serves to color and to justify the conceptions of man to which it is after all obliged to take recourse. </a:t>
            </a:r>
          </a:p>
          <a:p>
            <a:pPr marL="0" indent="0">
              <a:buNone/>
            </a:pPr>
            <a:r>
              <a:rPr lang="en-US" sz="2400" dirty="0"/>
              <a:t>Now in this connection I believe that this thematic which so often recurs and which always depends on humanism can be opposed by the principle of a critique and a permanent creation of ourselves in our autonomy: that is a principle that is at the heart of the historical consciousness that the Enlightenment has of itself. From this standpoint I am inclined to see Enlightenment and humanism in a state of tension rather than identity. </a:t>
            </a:r>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4280032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ENLIGHTENMENT?25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In </a:t>
            </a:r>
            <a:r>
              <a:rPr lang="en-US" sz="2400" dirty="0"/>
              <a:t>any case it seems to me dangerous to confuse them; and further it seems historically inaccurate. If the question of man of the human species of the humanist was important throughout the eighteenth century this is very rarely I believe because the Enlightenment considered itself a humanism. It is worthwhile too to note that throughout the nineteenth century the historiography of sixteenth-century humanism which was so important for people like Saint-</a:t>
            </a:r>
            <a:r>
              <a:rPr lang="en-US" sz="2400" dirty="0" err="1"/>
              <a:t>Beuve</a:t>
            </a:r>
            <a:r>
              <a:rPr lang="en-US" sz="2400" dirty="0"/>
              <a:t> or Burckhardt was always distinct from and sometimes explicitly opposed to the Enlightenment and the eighteenth century. The nineteenth century had a tendency to oppose the two at least as much as to confuse them. </a:t>
            </a:r>
          </a:p>
          <a:p>
            <a:pPr marL="0" indent="0">
              <a:buNone/>
            </a:pPr>
            <a:r>
              <a:rPr lang="en-US" sz="2400" dirty="0"/>
              <a:t>In any case I think that just as we must free ourselves from the intellectual blackmail of being for or against the Enlightenment we must escape from the historical and moral </a:t>
            </a:r>
            <a:r>
              <a:rPr lang="en-US" sz="2400" dirty="0" err="1"/>
              <a:t>confusionism</a:t>
            </a:r>
            <a:r>
              <a:rPr lang="en-US" sz="2400" dirty="0"/>
              <a:t> that mixes the theme of humanism with the question of the Enlightenment. An analysis of their complex relations in the course of the last two centuries would be a worthwhile project an important one if we are to bring some measure of clarity to the consciousness that we have of ourselves and of our past. </a:t>
            </a:r>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2120911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ENLIGHTENMENT?26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b="1" dirty="0"/>
              <a:t>B. Positively </a:t>
            </a:r>
            <a:endParaRPr lang="en-US" sz="2400" dirty="0"/>
          </a:p>
          <a:p>
            <a:pPr marL="0" indent="0">
              <a:buNone/>
            </a:pPr>
            <a:r>
              <a:rPr lang="en-US" sz="2400" dirty="0"/>
              <a:t>Yet while taking these precautions into account we must obviously give a more positive content to what may be a philosophical ethos consisting in a critique of what we are saying thinking and doing through a historical ontology of ourselves. </a:t>
            </a:r>
          </a:p>
          <a:p>
            <a:pPr marL="0" indent="0">
              <a:buNone/>
            </a:pPr>
            <a:r>
              <a:rPr lang="en-US" sz="2400" dirty="0" smtClean="0"/>
              <a:t>1. This </a:t>
            </a:r>
            <a:r>
              <a:rPr lang="en-US" sz="2400" dirty="0"/>
              <a:t>philosophical ethos may be characterized as a limit-attitude. We are not talking about a gesture of rejection. We have to move beyond the outside-inside alternative; we have to be at the frontiers. Criticism indeed consists of analyzing and reflecting upon limits. But if the Kantian question was that of knowing what limits knowledge has to renounce transgressing, it seems to me that the critical question today has to be turned back into a positive one: in what is given lo us as universal necessary obligatory what place is occupied by whatever is singular contingent and the product of arbitrary constraints ? The point in brief is to transform the critique conducted in the form of necessary limitation into a practical critique that lakes the form of a possible transgression. </a:t>
            </a:r>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6892373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ENLIGHTENMENT?27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This </a:t>
            </a:r>
            <a:r>
              <a:rPr lang="en-US" sz="2400" dirty="0"/>
              <a:t>entails an obvious consequence: that criticism is no longer going to be practiced in the search for formal structures with universal value, but rather as a historical investigation into the events that have led us to constitute ourselves and to recognize ourselves as subjects of what we are doing, thinking, saying. In that sense, this criticism is not transcendental, and its goal is not that of making a metaphysics possible: it is genealogical in its design and archaeological in its method. Archaeological -- and not transcendental -- in the sense that it will not seek to identify the universal structures of all knowledge or of all possible moral action, but will seek to treat the instances of discourse that articulate what we think, say, and do as so many historical events. And this critique will be genealogical in the sense that it will not deduce from the form of what we are what it is impossible for us to do and to know; but it will separate out, from the contingency that has made us what we are, the possibility of no longer being, doing, or thinking what we are, do, or think. It is not seeking to make possible a metaphysics that has finally become a science; it is seeking to give new impetus, as far and wide as possible, to the undefined work of freedom. </a:t>
            </a:r>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2010517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ENLIGHTENMENT? </a:t>
            </a:r>
            <a:r>
              <a:rPr lang="en-US" b="1" dirty="0" smtClean="0"/>
              <a:t>1 </a:t>
            </a:r>
            <a:endParaRPr lang="en-US" b="1" dirty="0"/>
          </a:p>
        </p:txBody>
      </p:sp>
      <p:sp>
        <p:nvSpPr>
          <p:cNvPr id="3" name="Content Placeholder 2"/>
          <p:cNvSpPr>
            <a:spLocks noGrp="1"/>
          </p:cNvSpPr>
          <p:nvPr>
            <p:ph idx="1"/>
          </p:nvPr>
        </p:nvSpPr>
        <p:spPr>
          <a:xfrm>
            <a:off x="838199" y="1364776"/>
            <a:ext cx="10666863" cy="5158854"/>
          </a:xfrm>
        </p:spPr>
        <p:txBody>
          <a:bodyPr>
            <a:normAutofit fontScale="77500" lnSpcReduction="20000"/>
          </a:bodyPr>
          <a:lstStyle/>
          <a:p>
            <a:pPr marL="0" indent="0">
              <a:buNone/>
            </a:pPr>
            <a:r>
              <a:rPr lang="en-US" dirty="0" smtClean="0"/>
              <a:t>Today </a:t>
            </a:r>
            <a:r>
              <a:rPr lang="en-US" dirty="0"/>
              <a:t>when a periodical asks its readers a question, it does so in order to collect opinions on some subject about which everyone has an opinion already; there is not much likelihood of learning anything new. In the eighteenth century, editors preferred to question the public on problems that did not yet have solutions. I don't know whether or not that practice was more effective; it was unquestionably more entertaining. </a:t>
            </a:r>
            <a:endParaRPr lang="en-US" dirty="0" smtClean="0"/>
          </a:p>
          <a:p>
            <a:pPr marL="0" indent="0">
              <a:buNone/>
            </a:pPr>
            <a:r>
              <a:rPr lang="en-US" dirty="0" smtClean="0"/>
              <a:t>In </a:t>
            </a:r>
            <a:r>
              <a:rPr lang="en-US" dirty="0"/>
              <a:t>any event, in line with this custom, in </a:t>
            </a:r>
            <a:r>
              <a:rPr lang="en-US" dirty="0" smtClean="0"/>
              <a:t>Nov. 1784 </a:t>
            </a:r>
            <a:r>
              <a:rPr lang="en-US" dirty="0"/>
              <a:t>a German periodical, </a:t>
            </a:r>
            <a:r>
              <a:rPr lang="en-US" i="1" dirty="0" smtClean="0"/>
              <a:t>Berliner </a:t>
            </a:r>
            <a:r>
              <a:rPr lang="en-US" i="1" dirty="0" err="1" smtClean="0"/>
              <a:t>Monatschrift</a:t>
            </a:r>
            <a:r>
              <a:rPr lang="en-US" dirty="0" smtClean="0"/>
              <a:t>, published </a:t>
            </a:r>
            <a:r>
              <a:rPr lang="en-US" dirty="0"/>
              <a:t>a response to the question: </a:t>
            </a:r>
            <a:r>
              <a:rPr lang="en-US" dirty="0" smtClean="0"/>
              <a:t>‘What is Enlightenment?’. And </a:t>
            </a:r>
            <a:r>
              <a:rPr lang="en-US" dirty="0"/>
              <a:t>the respondent was Kant. </a:t>
            </a:r>
          </a:p>
          <a:p>
            <a:pPr marL="0" indent="0">
              <a:buNone/>
            </a:pPr>
            <a:r>
              <a:rPr lang="en-US" dirty="0"/>
              <a:t>A minor text, perhaps. But it seems to me that it marks the discreet entrance into the history of thought of a question that modern philosophy has not been capable of answering, but that it has never managed to get rid of, either. And one that has been repeated in various forms for two centuries now. From </a:t>
            </a:r>
            <a:r>
              <a:rPr lang="en-US" dirty="0" smtClean="0"/>
              <a:t>Hegel, Nietzsche, Max </a:t>
            </a:r>
            <a:r>
              <a:rPr lang="en-US" dirty="0"/>
              <a:t>Weber to </a:t>
            </a:r>
            <a:r>
              <a:rPr lang="en-US" dirty="0" err="1"/>
              <a:t>Horkheimer</a:t>
            </a:r>
            <a:r>
              <a:rPr lang="en-US" dirty="0"/>
              <a:t> or </a:t>
            </a:r>
            <a:r>
              <a:rPr lang="en-US" dirty="0" err="1"/>
              <a:t>Habermas</a:t>
            </a:r>
            <a:r>
              <a:rPr lang="en-US" dirty="0"/>
              <a:t>, hardly any philosophy has failed to confront this same question, directly or indirectly. What, then, is this event that is called the </a:t>
            </a:r>
            <a:r>
              <a:rPr lang="en-US" dirty="0" smtClean="0"/>
              <a:t>Enlightenment and </a:t>
            </a:r>
            <a:r>
              <a:rPr lang="en-US" dirty="0"/>
              <a:t>that has determined, at least in part, what we are, what we think, and what we do today ? Let us imagine that the </a:t>
            </a:r>
            <a:r>
              <a:rPr lang="en-US" i="1" dirty="0" smtClean="0"/>
              <a:t>Berliner </a:t>
            </a:r>
            <a:r>
              <a:rPr lang="en-US" i="1" dirty="0" err="1" smtClean="0"/>
              <a:t>Monatschrift</a:t>
            </a:r>
            <a:r>
              <a:rPr lang="en-US" i="1" dirty="0" smtClean="0"/>
              <a:t> </a:t>
            </a:r>
            <a:r>
              <a:rPr lang="en-US" dirty="0" smtClean="0"/>
              <a:t>still </a:t>
            </a:r>
            <a:r>
              <a:rPr lang="en-US" dirty="0"/>
              <a:t>exists and that it is asking its readers the question: What is modern philosophy ? Perhaps we could respond with an echo: modern philosophy is the philosophy that is attempting to answer the question raised so imprudently two centuries ago: </a:t>
            </a:r>
            <a:r>
              <a:rPr lang="en-US" dirty="0" smtClean="0"/>
              <a:t>‘What is Enlightenment?’</a:t>
            </a:r>
            <a:endParaRPr lang="en-US" dirty="0"/>
          </a:p>
        </p:txBody>
      </p:sp>
    </p:spTree>
    <p:extLst>
      <p:ext uri="{BB962C8B-B14F-4D97-AF65-F5344CB8AC3E}">
        <p14:creationId xmlns:p14="http://schemas.microsoft.com/office/powerpoint/2010/main" val="13732850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ENLIGHTENMENT?28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endParaRPr lang="en-US" sz="2400" dirty="0"/>
          </a:p>
          <a:p>
            <a:pPr marL="0" indent="0">
              <a:buNone/>
            </a:pPr>
            <a:r>
              <a:rPr lang="en-US" sz="2400" dirty="0" smtClean="0"/>
              <a:t>2. But </a:t>
            </a:r>
            <a:r>
              <a:rPr lang="en-US" sz="2400" dirty="0"/>
              <a:t>if we are not to settle for the affirmation or the empty dream of freedom, it seems to me that this </a:t>
            </a:r>
            <a:r>
              <a:rPr lang="en-US" sz="2400" dirty="0" err="1"/>
              <a:t>historico</a:t>
            </a:r>
            <a:r>
              <a:rPr lang="en-US" sz="2400" dirty="0"/>
              <a:t>-critical attitude must also be an experimental one. I mean that this work done at the limits of ourselves must, on the one hand, open up a realm of historical inquiry and, on the other, put itself to the test of reality, of contemporary reality, both to grasp the points where change is possible and desirable, and to determine the precise form this change should take. This means that the historical ontology of ourselves must turn away from all projects that claim to be global or radical. In fact we know from experience that the claim to escape from the system of contemporary reality so as to produce the overall programs of another society, of another way of thinking, another culture, another vision of the world, has led only to the return of the most dangerous traditions. </a:t>
            </a:r>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412057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ENLIGHTENMENT?29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endParaRPr lang="en-US" sz="2400" dirty="0"/>
          </a:p>
          <a:p>
            <a:pPr marL="0" indent="0">
              <a:buNone/>
            </a:pPr>
            <a:r>
              <a:rPr lang="en-US" sz="2400" dirty="0" smtClean="0"/>
              <a:t>I </a:t>
            </a:r>
            <a:r>
              <a:rPr lang="en-US" sz="2400" dirty="0"/>
              <a:t>prefer the very specific transformations that have proved to be possible in the last twenty years in a certain number of areas that concern our ways of being and thinking, relations to authority, relations between the sexes, the way in which we perceive insanity or illness; I prefer even these partial transformations that have been made in the correlation of historical analysis and the practical attitude, to the programs for a new man that the worst political systems have repeated throughout the twentieth century. </a:t>
            </a:r>
          </a:p>
          <a:p>
            <a:pPr marL="0" indent="0">
              <a:buNone/>
            </a:pPr>
            <a:r>
              <a:rPr lang="en-US" sz="2400" dirty="0"/>
              <a:t>I shall thus characterize the philosophical ethos appropriate to the critical ontology of ourselves as a </a:t>
            </a:r>
            <a:r>
              <a:rPr lang="en-US" sz="2400" dirty="0" err="1"/>
              <a:t>historico</a:t>
            </a:r>
            <a:r>
              <a:rPr lang="en-US" sz="2400" dirty="0"/>
              <a:t>-practical test of the limits that we may go beyond, and thus as work carried out by ourselves upon ourselves as free beings. </a:t>
            </a:r>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8577713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ENLIGHTENMENT?30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3. Still</a:t>
            </a:r>
            <a:r>
              <a:rPr lang="en-US" sz="2400" dirty="0"/>
              <a:t>, the following objection would no doubt be entirely legitimate: if we limit ourselves to this type of always partial and local inquiry or test, do we not run the risk of letting ourselves be determined by more general structures of which we may well not be conscious, and over which we may have no control ? </a:t>
            </a:r>
          </a:p>
          <a:p>
            <a:pPr marL="0" indent="0">
              <a:buNone/>
            </a:pPr>
            <a:r>
              <a:rPr lang="en-US" sz="2400" dirty="0" smtClean="0"/>
              <a:t>To </a:t>
            </a:r>
            <a:r>
              <a:rPr lang="en-US" sz="2400" dirty="0"/>
              <a:t>this, two responses. It is true that we have to give up hope of ever acceding to a point of view that could give us access to any complete and definitive knowledge of what may constitute our historical limits. And from this point of view the theoretical and practical experience that we have of our limits and of the possibility of moving beyond them is always limited and determined; thus we are always in the position of beginning again . </a:t>
            </a:r>
          </a:p>
          <a:p>
            <a:pPr marL="0" indent="0">
              <a:buNone/>
            </a:pPr>
            <a:r>
              <a:rPr lang="en-US" sz="2400" dirty="0"/>
              <a:t>But that does not mean that no work can be done except in disorder and contingency. The work in question has its generality, its </a:t>
            </a:r>
            <a:r>
              <a:rPr lang="en-US" sz="2400" dirty="0" err="1"/>
              <a:t>systematicity</a:t>
            </a:r>
            <a:r>
              <a:rPr lang="en-US" sz="2400" dirty="0"/>
              <a:t>, its homogeneity, and its stakes. </a:t>
            </a:r>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6131515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ENLIGHTENMENT?31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b="1" dirty="0" smtClean="0"/>
              <a:t>(</a:t>
            </a:r>
            <a:r>
              <a:rPr lang="en-US" sz="2400" b="1" dirty="0"/>
              <a:t>a) Its </a:t>
            </a:r>
            <a:r>
              <a:rPr lang="en-US" sz="2400" b="1" dirty="0" smtClean="0"/>
              <a:t>Stakes: </a:t>
            </a:r>
            <a:r>
              <a:rPr lang="en-US" sz="2400" dirty="0" smtClean="0"/>
              <a:t>These </a:t>
            </a:r>
            <a:r>
              <a:rPr lang="en-US" sz="2400" dirty="0"/>
              <a:t>are indicated by what might be called 'the paradox of the relations of capacity and power.' We know that the great promise or the great hope of the eighteenth </a:t>
            </a:r>
            <a:r>
              <a:rPr lang="en-US" sz="2400" dirty="0" smtClean="0"/>
              <a:t>century lay </a:t>
            </a:r>
            <a:r>
              <a:rPr lang="en-US" sz="2400" dirty="0"/>
              <a:t>in the simultaneous and proportional growth of individuals with respect to one another. And, moreover, we can see that throughout the entire history of Western societies (it is perhaps here that the root of their singular historical destiny is located -- such a peculiar destiny, so different from the others in its trajectory and so universalizing, so dominant with respect to the others), the acquisition of capabilities and the struggle for freedom have constituted permanent elements. Now the relations between the growth of capabilities and the growth of autonomy are not as simple as the eighteenth century may have believed. And we have been able to see what forms of power relation were conveyed by various technologies (whether we are speaking of productions with economic aims, or institutions whose goal is social regulation, or of techniques of communication): disciplines, both collective and individual, procedures of normalization exercised in the name of the power of the state, demands of society or of population zones, are examples. What is at stake, then, is this: How can the growth of capabilities be disconnected from the intensification of power relations ? </a:t>
            </a:r>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892490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ENLIGHTENMENT?32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endParaRPr lang="en-US" sz="2400" dirty="0"/>
          </a:p>
          <a:p>
            <a:pPr marL="0" indent="0">
              <a:buNone/>
            </a:pPr>
            <a:r>
              <a:rPr lang="en-US" sz="2400" b="1" dirty="0"/>
              <a:t>(b) Homogeneity </a:t>
            </a:r>
            <a:endParaRPr lang="en-US" sz="2400" dirty="0"/>
          </a:p>
          <a:p>
            <a:pPr marL="0" indent="0">
              <a:buNone/>
            </a:pPr>
            <a:r>
              <a:rPr lang="en-US" sz="2400" dirty="0"/>
              <a:t>This leads to the study of what could be called 'practical systems.' Here we are taking as a homogeneous domain of reference not the representations that men give of themselves, not the conditions that determine them without their knowledge, but rather what they do and the way they do it. That is, the forms of rationality that organize their ways of doing things (this might be called the technological aspect) and the freedom with which they act within these practical systems, reacting to what others do, modifying the rules of the game, up to a certain point (this might be called the strategic side of these practices). The homogeneity of these </a:t>
            </a:r>
            <a:r>
              <a:rPr lang="en-US" sz="2400" dirty="0" err="1"/>
              <a:t>historico</a:t>
            </a:r>
            <a:r>
              <a:rPr lang="en-US" sz="2400" dirty="0"/>
              <a:t>-critical analyses is thus ensured by this realm of practices, with their technological side and their strategic side. </a:t>
            </a:r>
          </a:p>
          <a:p>
            <a:pPr marL="0" indent="0">
              <a:buNone/>
            </a:pPr>
            <a:endParaRPr lang="en-US" sz="2400" dirty="0"/>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2271962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ENLIGHTENMENT?33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b="1" dirty="0" smtClean="0"/>
          </a:p>
          <a:p>
            <a:pPr marL="0" indent="0">
              <a:buNone/>
            </a:pPr>
            <a:r>
              <a:rPr lang="en-US" sz="2400" b="1" dirty="0" smtClean="0"/>
              <a:t>(</a:t>
            </a:r>
            <a:r>
              <a:rPr lang="en-US" sz="2400" b="1" dirty="0"/>
              <a:t>c) </a:t>
            </a:r>
            <a:r>
              <a:rPr lang="en-US" sz="2400" b="1" dirty="0" err="1" smtClean="0"/>
              <a:t>Systematicity</a:t>
            </a:r>
            <a:endParaRPr lang="en-US" sz="2400" dirty="0"/>
          </a:p>
          <a:p>
            <a:pPr marL="0" indent="0">
              <a:buNone/>
            </a:pPr>
            <a:r>
              <a:rPr lang="en-US" sz="2400" dirty="0"/>
              <a:t>These practical systems stem from three broad areas: relations of control over things, relations of action upon others, relations with oneself. This does not mean that each of these three areas is completely foreign to the others. It is well known that control over things is mediated by relations with others; and relations with others in turn always entail relations with oneself, and vice versa. But we have three axes whose specificity and whose interconnections have to be analyzed: the axis of knowledge, the axis of power, the axis of ethics. In other terms, the historical ontology of ourselves has to answer an open series of questions; it has to make an indefinite number of inquiries which may be multiplied and specified as much as we like, but which will all address the questions systematized as follows: How are we constituted as subjects of our own knowledge ? How are we constituted as subjects who exercise or submit to power relations ? How are we constituted as moral subjects of our own actions ? </a:t>
            </a:r>
          </a:p>
          <a:p>
            <a:pPr marL="0" indent="0">
              <a:buNone/>
            </a:pPr>
            <a:endParaRPr lang="en-US" sz="2400" dirty="0"/>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4976462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ENLIGHTENMENT?34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b="1" dirty="0" smtClean="0"/>
              <a:t>(</a:t>
            </a:r>
            <a:r>
              <a:rPr lang="en-US" sz="2400" b="1" dirty="0"/>
              <a:t>d) </a:t>
            </a:r>
            <a:r>
              <a:rPr lang="en-US" sz="2400" b="1" dirty="0" smtClean="0"/>
              <a:t>Generality: </a:t>
            </a:r>
            <a:r>
              <a:rPr lang="en-US" sz="2400" dirty="0" smtClean="0"/>
              <a:t>Finally</a:t>
            </a:r>
            <a:r>
              <a:rPr lang="en-US" sz="2400" dirty="0"/>
              <a:t>, these </a:t>
            </a:r>
            <a:r>
              <a:rPr lang="en-US" sz="2400" dirty="0" err="1"/>
              <a:t>historico</a:t>
            </a:r>
            <a:r>
              <a:rPr lang="en-US" sz="2400" dirty="0"/>
              <a:t>-critical investigations are quite specific in the sense that they always bear upon a material, an epoch, a body of determined practices and discourses. And yet, at least at the level of the Western societies from which we derive, they have their generality, in the sense that they have continued to recur up to our time: for example, the problem of the relationship between sanity and insanity, or sickness and health, or crime and the law; the problem of the role of sexual relations; and so on. </a:t>
            </a:r>
          </a:p>
          <a:p>
            <a:pPr marL="0" indent="0">
              <a:buNone/>
            </a:pPr>
            <a:r>
              <a:rPr lang="en-US" sz="2400" dirty="0"/>
              <a:t>But by evoking this generality, I do not mean to suggest that it has to be retraced in its metahistorical continuity over time, nor that its variations have to be pursued. What must be grasped is the extent to which what we know of it, the forms of power that are exercised in it, and the experience that we have in it of ourselves constitute nothing but determined historical figures, through a certain form of </a:t>
            </a:r>
            <a:r>
              <a:rPr lang="en-US" sz="2400" dirty="0" err="1"/>
              <a:t>problematization</a:t>
            </a:r>
            <a:r>
              <a:rPr lang="en-US" sz="2400" dirty="0"/>
              <a:t> that defines objects, rules of action, modes of relation to oneself. The study of modes of </a:t>
            </a:r>
            <a:r>
              <a:rPr lang="en-US" sz="2400" dirty="0" err="1"/>
              <a:t>problematization</a:t>
            </a:r>
            <a:r>
              <a:rPr lang="en-US" sz="2400" dirty="0"/>
              <a:t> (that is, of what is neither an anthropological constant nor a chronological variation) is thus the way to analyze questions of general import in their historically unique form. </a:t>
            </a:r>
          </a:p>
          <a:p>
            <a:pPr marL="0" indent="0">
              <a:buNone/>
            </a:pPr>
            <a:endParaRPr lang="en-US" sz="2400" b="1" dirty="0" smtClean="0"/>
          </a:p>
          <a:p>
            <a:pPr marL="0" indent="0">
              <a:buNone/>
            </a:pPr>
            <a:endParaRPr lang="en-US" sz="2400" dirty="0"/>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0721060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ENLIGHTENMENT?35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A brief summary, to conclude and to come back to Kant. </a:t>
            </a:r>
          </a:p>
          <a:p>
            <a:pPr marL="0" indent="0">
              <a:buNone/>
            </a:pPr>
            <a:r>
              <a:rPr lang="en-US" sz="2400" dirty="0"/>
              <a:t>I do not know whether we will ever reach mature adulthood. Many things in our experience convince us that the historical event of the Enlightenment did not make us mature adults, and we have not reached that stage yet. However, it seems to me that a meaning can be attributed to that critical interrogation on the present and on ourselves which Kant formulated by reflecting on the Enlightenment. It seems to me that Kant's reflection is even a way of philosophizing that has not been without its importance or effectiveness during the last two centuries. The critical ontology of ourselves has to be considered not, certainly, as a theory, a doctrine, nor even as a permanent body of </a:t>
            </a:r>
            <a:r>
              <a:rPr lang="en-US" sz="2400" dirty="0" smtClean="0"/>
              <a:t>knowledge </a:t>
            </a:r>
            <a:r>
              <a:rPr lang="en-US" sz="2400" dirty="0"/>
              <a:t>that is accumulating; it has to be conceived as an attitude, an ethos, a philosophical life in which the critique of what we are is at one and the same time the historical analysis of the limits that are imposed on us and an experiment with the possibility of going beyond them. </a:t>
            </a:r>
            <a:endParaRPr lang="en-US" sz="2400" b="1" dirty="0" smtClean="0"/>
          </a:p>
          <a:p>
            <a:pPr marL="0" indent="0">
              <a:buNone/>
            </a:pPr>
            <a:endParaRPr lang="en-US" sz="2400" dirty="0"/>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5864129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a:t>
            </a:r>
            <a:r>
              <a:rPr lang="en-US" b="1" dirty="0" smtClean="0"/>
              <a:t>ENLIGHTENMENT?36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smtClean="0"/>
          </a:p>
          <a:p>
            <a:pPr marL="0" indent="0">
              <a:buNone/>
            </a:pPr>
            <a:r>
              <a:rPr lang="en-US" sz="2400" dirty="0" smtClean="0"/>
              <a:t>This </a:t>
            </a:r>
            <a:r>
              <a:rPr lang="en-US" sz="2400" dirty="0"/>
              <a:t>philosophical attitude has to be translated into the labor of diverse inquiries. These inquiries have their methodological coherence in the at once archaeological and genealogical study of practices envisaged simultaneously as a technological type of rationality and as strategic games of liberties; they have their theoretical coherence in the definition of the historically unique forms in which the generalities of our relations to things, to others, to ourselves, have been problematized. They have their practical coherence in the care brought to the process of putting </a:t>
            </a:r>
            <a:r>
              <a:rPr lang="en-US" sz="2400" dirty="0" err="1"/>
              <a:t>historico</a:t>
            </a:r>
            <a:r>
              <a:rPr lang="en-US" sz="2400" dirty="0"/>
              <a:t>-critical reflection to the test of concrete practices. I do not know whether it must be said today that the critical task still entails faith in Enlightenment; I continue to think that this task requires work on our limits, that is, a patient labor giving form to our impatience for liberty. </a:t>
            </a:r>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8929234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a:t>
            </a:r>
            <a:r>
              <a:rPr lang="en-US" dirty="0" smtClean="0"/>
              <a:t>TWO</a:t>
            </a:r>
            <a:r>
              <a:rPr lang="en-US" dirty="0" smtClean="0"/>
              <a:t> </a:t>
            </a:r>
            <a:endParaRPr lang="en-US" dirty="0"/>
          </a:p>
        </p:txBody>
      </p:sp>
    </p:spTree>
    <p:extLst>
      <p:ext uri="{BB962C8B-B14F-4D97-AF65-F5344CB8AC3E}">
        <p14:creationId xmlns:p14="http://schemas.microsoft.com/office/powerpoint/2010/main" val="1236431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ENLIGHTENMENT? </a:t>
            </a:r>
            <a:r>
              <a:rPr lang="en-US" b="1" dirty="0" smtClean="0"/>
              <a:t>2</a:t>
            </a:r>
            <a:endParaRPr lang="en-US" b="1" dirty="0"/>
          </a:p>
        </p:txBody>
      </p:sp>
      <p:sp>
        <p:nvSpPr>
          <p:cNvPr id="3" name="Content Placeholder 2"/>
          <p:cNvSpPr>
            <a:spLocks noGrp="1"/>
          </p:cNvSpPr>
          <p:nvPr>
            <p:ph idx="1"/>
          </p:nvPr>
        </p:nvSpPr>
        <p:spPr>
          <a:xfrm>
            <a:off x="838200" y="1364776"/>
            <a:ext cx="10515600" cy="5158854"/>
          </a:xfrm>
        </p:spPr>
        <p:txBody>
          <a:bodyPr>
            <a:normAutofit fontScale="92500" lnSpcReduction="20000"/>
          </a:bodyPr>
          <a:lstStyle/>
          <a:p>
            <a:pPr marL="0" indent="0">
              <a:buNone/>
            </a:pPr>
            <a:r>
              <a:rPr lang="en-US" dirty="0" smtClean="0"/>
              <a:t>Let </a:t>
            </a:r>
            <a:r>
              <a:rPr lang="en-US" dirty="0"/>
              <a:t>us linger a few moments over Kant's text. It merits attention for several reasons. </a:t>
            </a:r>
          </a:p>
          <a:p>
            <a:pPr marL="0" indent="0">
              <a:buNone/>
            </a:pPr>
            <a:r>
              <a:rPr lang="en-US" dirty="0" smtClean="0"/>
              <a:t>1.  To </a:t>
            </a:r>
            <a:r>
              <a:rPr lang="en-US" dirty="0"/>
              <a:t>this same question, Moses Mendelssohn had also replied in the same journal, just two months earlier. But Kant had not seen Mendelssohn's text when he wrote his. To be sure, the encounter of the German philosophical movement with the new development of Jewish culture does not date from this precise moment. Mendelssohn had been at that crossroads for thirty years or so, in company with Lessing. But up to this point it had been a matter of making a place for Jewish culture within German thought -- which Lessing had tried to do in </a:t>
            </a:r>
            <a:r>
              <a:rPr lang="en-US" i="1" dirty="0" smtClean="0"/>
              <a:t>The Jews</a:t>
            </a:r>
            <a:r>
              <a:rPr lang="en-US" dirty="0" smtClean="0"/>
              <a:t> -- </a:t>
            </a:r>
            <a:r>
              <a:rPr lang="en-US" dirty="0"/>
              <a:t>or else of identifying problems common to Jewish thought and to German philosophy; this is what Mendelssohn had done in his </a:t>
            </a:r>
            <a:r>
              <a:rPr lang="en-US" i="1" dirty="0" err="1" smtClean="0"/>
              <a:t>Phädon</a:t>
            </a:r>
            <a:r>
              <a:rPr lang="en-US" i="1" dirty="0" smtClean="0"/>
              <a:t>, or on the Immortality of the Soul</a:t>
            </a:r>
            <a:r>
              <a:rPr lang="en-US" dirty="0" smtClean="0"/>
              <a:t>. With </a:t>
            </a:r>
            <a:r>
              <a:rPr lang="en-US" dirty="0"/>
              <a:t>the two texts published in the </a:t>
            </a:r>
            <a:r>
              <a:rPr lang="en-US" dirty="0" smtClean="0"/>
              <a:t>Berliner </a:t>
            </a:r>
            <a:r>
              <a:rPr lang="en-US" dirty="0" err="1" smtClean="0"/>
              <a:t>Monatsschrift</a:t>
            </a:r>
            <a:r>
              <a:rPr lang="en-US" dirty="0" smtClean="0"/>
              <a:t> the </a:t>
            </a:r>
            <a:r>
              <a:rPr lang="en-US" dirty="0"/>
              <a:t>German </a:t>
            </a:r>
            <a:r>
              <a:rPr lang="en-US" dirty="0" err="1" smtClean="0"/>
              <a:t>Enlightnemtn</a:t>
            </a:r>
            <a:r>
              <a:rPr lang="en-US" dirty="0" smtClean="0"/>
              <a:t> and </a:t>
            </a:r>
            <a:r>
              <a:rPr lang="en-US" dirty="0"/>
              <a:t>the Jewish </a:t>
            </a:r>
            <a:r>
              <a:rPr lang="en-US" dirty="0" err="1"/>
              <a:t>Haskala</a:t>
            </a:r>
            <a:r>
              <a:rPr lang="en-US" dirty="0"/>
              <a:t> recognize that they belong to the same history; they are seeking to identify the common processes from which they stem. And it is perhaps a way of announcing the acceptance of a common destiny -- we now know to what drama that was to lead. </a:t>
            </a:r>
          </a:p>
          <a:p>
            <a:pPr marL="0" indent="0">
              <a:buNone/>
            </a:pPr>
            <a:endParaRPr lang="en-US" dirty="0"/>
          </a:p>
        </p:txBody>
      </p:sp>
    </p:spTree>
    <p:extLst>
      <p:ext uri="{BB962C8B-B14F-4D97-AF65-F5344CB8AC3E}">
        <p14:creationId xmlns:p14="http://schemas.microsoft.com/office/powerpoint/2010/main" val="19113966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NIETZSCHE ON THE REAL 1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dirty="0" smtClean="0"/>
              <a:t>1.  Nietzsche </a:t>
            </a:r>
            <a:r>
              <a:rPr lang="en-GB" sz="2400" dirty="0"/>
              <a:t>deploys his critique in particular against philosophical reason. Philosophers are accused of lacking a ‘historical sense’ and of harbouring ‘a hatred even of the idea of becoming’. Their technique is deadening since ‘nothing actual has escaped from their hands alive’.  They ignore history as process, as ‘[D]</a:t>
            </a:r>
            <a:r>
              <a:rPr lang="en-GB" sz="2400" dirty="0" err="1"/>
              <a:t>eath</a:t>
            </a:r>
            <a:r>
              <a:rPr lang="en-GB" sz="2400" dirty="0"/>
              <a:t>, change, age, as well as procreation and growth’, which are for them ‘objections – refutations even’, so that  ‘[W]hat is, does not </a:t>
            </a:r>
            <a:r>
              <a:rPr lang="en-GB" sz="2400" i="1" dirty="0"/>
              <a:t>become</a:t>
            </a:r>
            <a:r>
              <a:rPr lang="en-GB" sz="2400" dirty="0"/>
              <a:t>; what becomes, </a:t>
            </a:r>
            <a:r>
              <a:rPr lang="en-GB" sz="2400" i="1" dirty="0"/>
              <a:t>is</a:t>
            </a:r>
            <a:r>
              <a:rPr lang="en-GB" sz="2400" dirty="0"/>
              <a:t> not’. </a:t>
            </a:r>
          </a:p>
          <a:p>
            <a:pPr marL="0" indent="0">
              <a:buNone/>
            </a:pPr>
            <a:r>
              <a:rPr lang="en-GB" sz="2400" dirty="0"/>
              <a:t>	According to Nietzsche, philosophers believe, even to the point of despair, in that which is. But since they cannot get hold of it, they look for reasons why it is being withheld from them:</a:t>
            </a:r>
          </a:p>
          <a:p>
            <a:pPr marL="0" indent="0">
              <a:buNone/>
            </a:pPr>
            <a:r>
              <a:rPr lang="en-GB" sz="2400" dirty="0"/>
              <a:t> </a:t>
            </a:r>
            <a:r>
              <a:rPr lang="en-GB" sz="2400" dirty="0" smtClean="0"/>
              <a:t>A</a:t>
            </a:r>
            <a:r>
              <a:rPr lang="en-GB" sz="2400" dirty="0"/>
              <a:t>. ‘It must be an illusion, a deception which prevents us from perceiving that which is (</a:t>
            </a:r>
            <a:r>
              <a:rPr lang="en-GB" sz="2400" i="1" dirty="0"/>
              <a:t>das </a:t>
            </a:r>
            <a:r>
              <a:rPr lang="en-GB" sz="2400" i="1" dirty="0" err="1"/>
              <a:t>Seiende</a:t>
            </a:r>
            <a:r>
              <a:rPr lang="en-GB" sz="2400" dirty="0"/>
              <a:t>): where is the deceiver to be found?’ – ‘We’ve got it’, they cry in delight, ‘it is the senses! These senses, </a:t>
            </a:r>
            <a:r>
              <a:rPr lang="en-GB" sz="2400" i="1" dirty="0"/>
              <a:t>which are so immoral as well</a:t>
            </a:r>
            <a:r>
              <a:rPr lang="en-GB" sz="2400" dirty="0"/>
              <a:t>, it is they which deceive us about the </a:t>
            </a:r>
            <a:r>
              <a:rPr lang="en-GB" sz="2400" i="1" dirty="0"/>
              <a:t>real</a:t>
            </a:r>
            <a:r>
              <a:rPr lang="en-GB" sz="2400" dirty="0"/>
              <a:t> world. Moral: escape from sense-deception, from becoming, from history, from falsehood’. (</a:t>
            </a:r>
            <a:r>
              <a:rPr lang="en-GB" sz="2400" i="1" dirty="0"/>
              <a:t>Twilight of the Idols</a:t>
            </a:r>
            <a:r>
              <a:rPr lang="en-GB" sz="2400" dirty="0"/>
              <a:t>, transl. R. J. </a:t>
            </a:r>
            <a:r>
              <a:rPr lang="en-GB" sz="2400" dirty="0" err="1"/>
              <a:t>Hollingdale</a:t>
            </a:r>
            <a:r>
              <a:rPr lang="en-GB" sz="2400" dirty="0"/>
              <a:t>, </a:t>
            </a:r>
            <a:r>
              <a:rPr lang="en-GB" sz="2400" dirty="0" err="1"/>
              <a:t>Harmondsworth</a:t>
            </a:r>
            <a:r>
              <a:rPr lang="en-GB" sz="2400" dirty="0"/>
              <a:t>: Penguin, 1968, 35)</a:t>
            </a:r>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8771793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NIETZSCHE ON THE REAL 2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dirty="0" smtClean="0"/>
              <a:t>2. Nietzsche </a:t>
            </a:r>
            <a:r>
              <a:rPr lang="en-GB" sz="2400" dirty="0"/>
              <a:t>insists that it is reason which puts the lie into the senses: ‘the lie of unity, the lie of materiality, of substance, of duration […] “Reason” is the cause of our falsification of the evidence of the senses’. But in so far as the senses ‘show becoming, passing away, change, they do not lie’. It is philosophical thought too which mistakes the last for the first by putting ‘the “highest concepts”, that is to say the most general, the emptiest concepts, the last fumes of evaporating reality, at the beginning </a:t>
            </a:r>
            <a:r>
              <a:rPr lang="en-GB" sz="2400" i="1" dirty="0"/>
              <a:t>as</a:t>
            </a:r>
            <a:r>
              <a:rPr lang="en-GB" sz="2400" dirty="0"/>
              <a:t> the beginning’. These highest concepts must be free of the constraints of becoming and must be </a:t>
            </a:r>
            <a:r>
              <a:rPr lang="en-GB" sz="2400" i="1" dirty="0"/>
              <a:t>causa sui</a:t>
            </a:r>
            <a:r>
              <a:rPr lang="en-GB" sz="2400" dirty="0" smtClean="0"/>
              <a:t>:</a:t>
            </a:r>
            <a:endParaRPr lang="en-GB" sz="2400" dirty="0"/>
          </a:p>
          <a:p>
            <a:pPr marL="0" indent="0">
              <a:buNone/>
            </a:pPr>
            <a:r>
              <a:rPr lang="en-GB" sz="2400" dirty="0" smtClean="0"/>
              <a:t>B</a:t>
            </a:r>
            <a:r>
              <a:rPr lang="en-GB" sz="2400" dirty="0"/>
              <a:t>. 'Origin in something else counts as an objection, as casting a doubt on value. All supreme values are of the first rank, all the supreme concepts – that which is (</a:t>
            </a:r>
            <a:r>
              <a:rPr lang="en-GB" sz="2400" i="1" dirty="0"/>
              <a:t>das </a:t>
            </a:r>
            <a:r>
              <a:rPr lang="en-GB" sz="2400" i="1" dirty="0" err="1"/>
              <a:t>Seiende</a:t>
            </a:r>
            <a:r>
              <a:rPr lang="en-GB" sz="2400" dirty="0"/>
              <a:t>), the unconditioned, the good, the true, the perfect – all that cannot have become, </a:t>
            </a:r>
            <a:r>
              <a:rPr lang="en-GB" sz="2400" i="1" dirty="0"/>
              <a:t>must </a:t>
            </a:r>
            <a:r>
              <a:rPr lang="en-GB" sz="2400" dirty="0"/>
              <a:t>therefore be </a:t>
            </a:r>
            <a:r>
              <a:rPr lang="en-GB" sz="2400" i="1" dirty="0"/>
              <a:t>causa sui</a:t>
            </a:r>
            <a:r>
              <a:rPr lang="en-GB" sz="2400" dirty="0"/>
              <a:t>. […] Thus they acquired their stupendous concept “God” […] the last, thinnest, emptiest is placed as the first, as cause in itself, as </a:t>
            </a:r>
            <a:r>
              <a:rPr lang="en-GB" sz="2400" i="1" dirty="0" err="1"/>
              <a:t>ens</a:t>
            </a:r>
            <a:r>
              <a:rPr lang="en-GB" sz="2400" i="1" dirty="0"/>
              <a:t> </a:t>
            </a:r>
            <a:r>
              <a:rPr lang="en-GB" sz="2400" i="1" dirty="0" err="1"/>
              <a:t>realissimum</a:t>
            </a:r>
            <a:r>
              <a:rPr lang="en-GB" sz="2400" i="1" dirty="0"/>
              <a:t>'</a:t>
            </a:r>
            <a:r>
              <a:rPr lang="en-GB" sz="2400" dirty="0"/>
              <a:t> (ibid. 37)</a:t>
            </a:r>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7591145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NIETZSCHE ON THE REAL 3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dirty="0"/>
              <a:t>3</a:t>
            </a:r>
          </a:p>
          <a:p>
            <a:pPr marL="0" indent="0">
              <a:buNone/>
            </a:pPr>
            <a:r>
              <a:rPr lang="en-GB" sz="2400" dirty="0"/>
              <a:t>It is reason and language together which delude us therefore, as  the 'metaphysics of language', in that they form our naïve view of subjects and of an ordered and coherent world. Nietzsche continues that ‘metaphysics of language – which is to say, of reason’ sees the doer behind the deed and: </a:t>
            </a:r>
          </a:p>
          <a:p>
            <a:pPr marL="0" indent="0">
              <a:buNone/>
            </a:pPr>
            <a:r>
              <a:rPr lang="en-GB" sz="2400" dirty="0"/>
              <a:t> </a:t>
            </a:r>
          </a:p>
          <a:p>
            <a:pPr marL="0" indent="0">
              <a:buNone/>
            </a:pPr>
            <a:r>
              <a:rPr lang="en-GB" sz="2400" dirty="0"/>
              <a:t>C.  'believes in the ego, in the ego as being,  in the ego as substance, and projects its belief in the ego-substance (</a:t>
            </a:r>
            <a:r>
              <a:rPr lang="en-GB" sz="2400" i="1" dirty="0"/>
              <a:t>die </a:t>
            </a:r>
            <a:r>
              <a:rPr lang="en-GB" sz="2400" i="1" dirty="0" err="1"/>
              <a:t>Ich-Substanz</a:t>
            </a:r>
            <a:r>
              <a:rPr lang="en-GB" sz="2400" dirty="0"/>
              <a:t>) onto all things – only thus does it </a:t>
            </a:r>
            <a:r>
              <a:rPr lang="en-GB" sz="2400" i="1" dirty="0"/>
              <a:t>create</a:t>
            </a:r>
            <a:r>
              <a:rPr lang="en-GB" sz="2400" dirty="0"/>
              <a:t> the concept ‘thing’. […] Being is everywhere thought in, </a:t>
            </a:r>
            <a:r>
              <a:rPr lang="en-GB" sz="2400" i="1" dirty="0"/>
              <a:t>foisted on</a:t>
            </a:r>
            <a:r>
              <a:rPr lang="en-GB" sz="2400" dirty="0"/>
              <a:t>, as cause; it is only from the conception ‘ego’ that there follows the concept Being.' (ibid.)</a:t>
            </a:r>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6573356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NIETZSCHE ON THE REAL 4 </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dirty="0"/>
              <a:t>4</a:t>
            </a:r>
          </a:p>
          <a:p>
            <a:pPr marL="0" indent="0">
              <a:buNone/>
            </a:pPr>
            <a:r>
              <a:rPr lang="en-GB" sz="2400" dirty="0"/>
              <a:t>For Nietzsche, the ‘error of Being’ is linked with the illusion, borne on language, of the substantiality of the self, and of its existence in a world predicated upon causality and relation: a world which sustains metaphors of a Beyond or of ‘the thing in itself’, but which is finally a chimera generated by the false and non-natural, non-immediate constructions of reason.  And the concept of the divine, in alignment with the Kantian thing-in-itself, stands at the heart of that illusion: </a:t>
            </a:r>
          </a:p>
          <a:p>
            <a:pPr marL="0" indent="0">
              <a:buNone/>
            </a:pPr>
            <a:r>
              <a:rPr lang="en-GB" sz="2400" dirty="0"/>
              <a:t> </a:t>
            </a:r>
          </a:p>
          <a:p>
            <a:pPr marL="0" indent="0">
              <a:buNone/>
            </a:pPr>
            <a:r>
              <a:rPr lang="en-GB" sz="2400" dirty="0"/>
              <a:t>D. 'The thing itself, to say it again, the concept ‘thing’, is merely a reflection of the belief in the ego as cause… And even your atom, </a:t>
            </a:r>
            <a:r>
              <a:rPr lang="en-GB" sz="2400" i="1" dirty="0"/>
              <a:t>messieurs</a:t>
            </a:r>
            <a:r>
              <a:rPr lang="en-GB" sz="2400" dirty="0"/>
              <a:t> mechanists and physicists, how much error, how much rudimentary psychology, still remains in your atom! – To say nothing of the ‘thing in itself’, that </a:t>
            </a:r>
            <a:r>
              <a:rPr lang="en-GB" sz="2400" i="1" dirty="0" err="1"/>
              <a:t>horrendum</a:t>
            </a:r>
            <a:r>
              <a:rPr lang="en-GB" sz="2400" i="1" dirty="0"/>
              <a:t> pudendum</a:t>
            </a:r>
            <a:r>
              <a:rPr lang="en-GB" sz="2400" dirty="0"/>
              <a:t> of the metaphysicians! The error of spirit as cause mistaken for reality! And the measure of reality! And called </a:t>
            </a:r>
            <a:r>
              <a:rPr lang="en-GB" sz="2400" i="1" dirty="0"/>
              <a:t>God</a:t>
            </a:r>
            <a:r>
              <a:rPr lang="en-GB" sz="2400" dirty="0"/>
              <a:t>! (ibid., 50)</a:t>
            </a:r>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6400304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NIETZSCHE AND CHRISTIANITY 1</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 </a:t>
            </a:r>
            <a:r>
              <a:rPr lang="en-US" sz="2400" dirty="0"/>
              <a:t>32</a:t>
            </a:r>
            <a:r>
              <a:rPr lang="en-US" sz="2400" dirty="0" smtClean="0"/>
              <a:t>.  I </a:t>
            </a:r>
            <a:r>
              <a:rPr lang="en-US" sz="2400" dirty="0"/>
              <a:t>can only repeat that I set myself against all efforts to intrude </a:t>
            </a:r>
            <a:r>
              <a:rPr lang="en-US" sz="2400" dirty="0" smtClean="0"/>
              <a:t>the fanatic </a:t>
            </a:r>
            <a:r>
              <a:rPr lang="en-US" sz="2400" dirty="0"/>
              <a:t>into the figure of the </a:t>
            </a:r>
            <a:r>
              <a:rPr lang="en-US" sz="2400" dirty="0" err="1"/>
              <a:t>Saviour</a:t>
            </a:r>
            <a:r>
              <a:rPr lang="en-US" sz="2400" dirty="0"/>
              <a:t>: the very word </a:t>
            </a:r>
            <a:r>
              <a:rPr lang="en-US" sz="2400" i="1" dirty="0" err="1"/>
              <a:t>imperieux</a:t>
            </a:r>
            <a:r>
              <a:rPr lang="en-US" sz="2400" dirty="0"/>
              <a:t> ('imperious')  </a:t>
            </a:r>
            <a:r>
              <a:rPr lang="en-US" sz="2400" dirty="0" smtClean="0"/>
              <a:t>used by </a:t>
            </a:r>
            <a:r>
              <a:rPr lang="en-US" sz="2400" dirty="0"/>
              <a:t>Renan, is alone enough to annul the type. What the "glad </a:t>
            </a:r>
            <a:r>
              <a:rPr lang="en-US" sz="2400" dirty="0" smtClean="0"/>
              <a:t>tidings” tell </a:t>
            </a:r>
            <a:r>
              <a:rPr lang="en-US" sz="2400" dirty="0"/>
              <a:t>us is simply that there are no more contradictions; the kingdom </a:t>
            </a:r>
            <a:r>
              <a:rPr lang="en-US" sz="2400" dirty="0" smtClean="0"/>
              <a:t>of heaven </a:t>
            </a:r>
            <a:r>
              <a:rPr lang="en-US" sz="2400" dirty="0"/>
              <a:t>belongs to children; the faith that is voiced here is no </a:t>
            </a:r>
            <a:r>
              <a:rPr lang="en-US" sz="2400" dirty="0" smtClean="0"/>
              <a:t>more an </a:t>
            </a:r>
            <a:r>
              <a:rPr lang="en-US" sz="2400" dirty="0"/>
              <a:t>embattled faith--it is at hand, it has been from the beginning, it </a:t>
            </a:r>
            <a:r>
              <a:rPr lang="en-US" sz="2400" dirty="0" smtClean="0"/>
              <a:t>is a </a:t>
            </a:r>
            <a:r>
              <a:rPr lang="en-US" sz="2400" dirty="0"/>
              <a:t>sort of </a:t>
            </a:r>
            <a:r>
              <a:rPr lang="en-US" sz="2400" dirty="0" smtClean="0"/>
              <a:t>renewed childishness </a:t>
            </a:r>
            <a:r>
              <a:rPr lang="en-US" sz="2400" dirty="0"/>
              <a:t>of the spirit. The physiologists, </a:t>
            </a:r>
            <a:r>
              <a:rPr lang="en-US" sz="2400" dirty="0" smtClean="0"/>
              <a:t>at all </a:t>
            </a:r>
            <a:r>
              <a:rPr lang="en-US" sz="2400" dirty="0"/>
              <a:t>events, are familiar with such a delayed and incomplete puberty </a:t>
            </a:r>
            <a:r>
              <a:rPr lang="en-US" sz="2400" dirty="0" smtClean="0"/>
              <a:t>in the </a:t>
            </a:r>
            <a:r>
              <a:rPr lang="en-US" sz="2400" dirty="0"/>
              <a:t>living organism, the result of degeneration. A faith of this sort </a:t>
            </a:r>
            <a:r>
              <a:rPr lang="en-US" sz="2400" dirty="0" smtClean="0"/>
              <a:t>is not </a:t>
            </a:r>
            <a:r>
              <a:rPr lang="en-US" sz="2400" dirty="0"/>
              <a:t>furious, it does not denounce, it does not defend itself: it </a:t>
            </a:r>
            <a:r>
              <a:rPr lang="en-US" sz="2400" dirty="0" smtClean="0"/>
              <a:t>does</a:t>
            </a:r>
            <a:r>
              <a:rPr lang="en-GB" sz="2400" dirty="0" smtClean="0"/>
              <a:t> </a:t>
            </a:r>
            <a:r>
              <a:rPr lang="en-US" sz="2400" dirty="0" smtClean="0"/>
              <a:t>not </a:t>
            </a:r>
            <a:r>
              <a:rPr lang="en-US" sz="2400" dirty="0"/>
              <a:t>come with "the sword"--it does not realize how it will one day </a:t>
            </a:r>
            <a:r>
              <a:rPr lang="en-US" sz="2400" dirty="0" smtClean="0"/>
              <a:t>set man </a:t>
            </a:r>
            <a:r>
              <a:rPr lang="en-US" sz="2400" dirty="0"/>
              <a:t>against man. It does not manifest itself either by miracles, or </a:t>
            </a:r>
            <a:r>
              <a:rPr lang="en-US" sz="2400" dirty="0" smtClean="0"/>
              <a:t>by rewards </a:t>
            </a:r>
            <a:r>
              <a:rPr lang="en-US" sz="2400" dirty="0"/>
              <a:t>and promises, or by </a:t>
            </a:r>
            <a:r>
              <a:rPr lang="en-US" sz="2400" dirty="0" smtClean="0"/>
              <a:t>“scriptures</a:t>
            </a:r>
            <a:r>
              <a:rPr lang="en-US" sz="2400" dirty="0"/>
              <a:t>": it is itself, first and </a:t>
            </a:r>
            <a:r>
              <a:rPr lang="en-US" sz="2400" dirty="0" smtClean="0"/>
              <a:t>last, its </a:t>
            </a:r>
            <a:r>
              <a:rPr lang="en-US" sz="2400" dirty="0"/>
              <a:t>own miracle, its own reward, its own promise, its own "kingdom </a:t>
            </a:r>
            <a:r>
              <a:rPr lang="en-US" sz="2400" dirty="0" smtClean="0"/>
              <a:t>of God</a:t>
            </a:r>
            <a:r>
              <a:rPr lang="en-US" sz="2400" dirty="0"/>
              <a:t>." This faith does not formulate itself--it simply lives, and </a:t>
            </a:r>
            <a:r>
              <a:rPr lang="en-US" sz="2400" dirty="0" smtClean="0"/>
              <a:t>so guards </a:t>
            </a:r>
            <a:r>
              <a:rPr lang="en-US" sz="2400" dirty="0"/>
              <a:t>itself against formulae. </a:t>
            </a:r>
            <a:endParaRPr lang="en-US" sz="2500" dirty="0"/>
          </a:p>
        </p:txBody>
      </p:sp>
    </p:spTree>
    <p:extLst>
      <p:ext uri="{BB962C8B-B14F-4D97-AF65-F5344CB8AC3E}">
        <p14:creationId xmlns:p14="http://schemas.microsoft.com/office/powerpoint/2010/main" val="13392955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NIETZSCHE AND CHRISTIANITY 2</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To be sure, the accident of environment, of educational background gives prominence to concepts of a certain sort: in primitive Christianity one finds only concepts of a </a:t>
            </a:r>
            <a:r>
              <a:rPr lang="en-US" sz="2400" dirty="0" err="1" smtClean="0"/>
              <a:t>Judaeo</a:t>
            </a:r>
            <a:r>
              <a:rPr lang="en-US" sz="2400" dirty="0" smtClean="0"/>
              <a:t>-Semitic character (--that of eating and drinking at the last supper belongs to this category--an idea which, like everything else Jewish, has been badly mauled by the church). But let us be careful not to see in all this anything more than symbolical language, semantics an opportunity to speak in parables. It is only on the theory that no</a:t>
            </a:r>
            <a:r>
              <a:rPr lang="en-GB" sz="2400" dirty="0"/>
              <a:t> </a:t>
            </a:r>
            <a:r>
              <a:rPr lang="en-US" sz="2400" dirty="0" smtClean="0"/>
              <a:t>work is to be taken literally that this anti-realist is able to speak at all. Set down among Hindus he would have made use of the concepts of </a:t>
            </a:r>
            <a:r>
              <a:rPr lang="en-US" sz="2400" dirty="0" err="1" smtClean="0"/>
              <a:t>Sankhya</a:t>
            </a:r>
            <a:r>
              <a:rPr lang="en-US" sz="2400" dirty="0" smtClean="0"/>
              <a:t>, and among Chinese he would have employed those of Lao-tse --and in neither case would it have made any difference to him.--</a:t>
            </a:r>
            <a:r>
              <a:rPr lang="en-GB" sz="2400" dirty="0" smtClean="0">
                <a:effectLst/>
              </a:rPr>
              <a:t>  </a:t>
            </a:r>
            <a:r>
              <a:rPr lang="en-US" sz="2400" dirty="0"/>
              <a:t>With a little freedom in the use of words, one might actually </a:t>
            </a:r>
            <a:r>
              <a:rPr lang="en-US" sz="2400" dirty="0" smtClean="0"/>
              <a:t>call Jesus </a:t>
            </a:r>
            <a:r>
              <a:rPr lang="en-US" sz="2400" dirty="0"/>
              <a:t>a "free spirit" --he cares nothing for what is established: </a:t>
            </a:r>
            <a:r>
              <a:rPr lang="en-US" sz="2400" dirty="0" smtClean="0"/>
              <a:t>the word </a:t>
            </a:r>
            <a:r>
              <a:rPr lang="en-US" sz="2400" dirty="0" err="1"/>
              <a:t>killeth</a:t>
            </a:r>
            <a:r>
              <a:rPr lang="en-US" sz="2400" dirty="0"/>
              <a:t>, whatever is established </a:t>
            </a:r>
            <a:r>
              <a:rPr lang="en-US" sz="2400" dirty="0" err="1"/>
              <a:t>killeth</a:t>
            </a:r>
            <a:r>
              <a:rPr lang="en-US" sz="2400" dirty="0"/>
              <a:t>. The idea </a:t>
            </a:r>
            <a:r>
              <a:rPr lang="en-US" sz="2400" dirty="0" smtClean="0"/>
              <a:t>of "</a:t>
            </a:r>
            <a:r>
              <a:rPr lang="en-US" sz="2400" dirty="0"/>
              <a:t>life" as an experience, as he alone conceives it, stands opposed </a:t>
            </a:r>
            <a:r>
              <a:rPr lang="en-US" sz="2400" dirty="0" smtClean="0"/>
              <a:t>to his </a:t>
            </a:r>
            <a:r>
              <a:rPr lang="en-US" sz="2400" dirty="0"/>
              <a:t>mind to every sort of word, formula, law, belief and dogma. </a:t>
            </a:r>
            <a:r>
              <a:rPr lang="en-US" sz="2400" dirty="0" smtClean="0"/>
              <a:t>He speaks </a:t>
            </a:r>
            <a:r>
              <a:rPr lang="en-US" sz="2400" dirty="0"/>
              <a:t>only of inner things: "life" or "truth" or "light" is his </a:t>
            </a:r>
            <a:r>
              <a:rPr lang="en-US" sz="2400" dirty="0" smtClean="0"/>
              <a:t>word for </a:t>
            </a:r>
            <a:r>
              <a:rPr lang="en-US" sz="2400" dirty="0"/>
              <a:t>the innermost--in his sight everything else, the whole of reality</a:t>
            </a:r>
            <a:r>
              <a:rPr lang="en-US" sz="2400" dirty="0" smtClean="0"/>
              <a:t>, all </a:t>
            </a:r>
            <a:r>
              <a:rPr lang="en-US" sz="2400" dirty="0"/>
              <a:t>nature, even language, has significance only as sign, </a:t>
            </a:r>
            <a:r>
              <a:rPr lang="en-US" sz="2400" dirty="0" smtClean="0"/>
              <a:t>as allegory</a:t>
            </a:r>
            <a:r>
              <a:rPr lang="en-US" sz="2400" dirty="0"/>
              <a:t>.--</a:t>
            </a:r>
            <a:r>
              <a:rPr lang="en-GB" sz="2400" dirty="0" smtClean="0">
                <a:effectLst/>
              </a:rPr>
              <a:t> </a:t>
            </a:r>
            <a:endParaRPr lang="en-US" sz="2400" dirty="0" smtClean="0"/>
          </a:p>
          <a:p>
            <a:pPr marL="0" indent="0">
              <a:buNone/>
            </a:pPr>
            <a:endParaRPr lang="en-US" sz="2500" dirty="0"/>
          </a:p>
        </p:txBody>
      </p:sp>
    </p:spTree>
    <p:extLst>
      <p:ext uri="{BB962C8B-B14F-4D97-AF65-F5344CB8AC3E}">
        <p14:creationId xmlns:p14="http://schemas.microsoft.com/office/powerpoint/2010/main" val="12695813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NIETZSCHE AND CHRISTIANITY 3</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Here it is of paramount importance to be led into no error </a:t>
            </a:r>
            <a:r>
              <a:rPr lang="en-US" sz="2400" dirty="0" smtClean="0"/>
              <a:t>by the </a:t>
            </a:r>
            <a:r>
              <a:rPr lang="en-US" sz="2400" dirty="0"/>
              <a:t>temptations lying in Christian, or rather </a:t>
            </a:r>
            <a:r>
              <a:rPr lang="en-US" sz="2400" dirty="0" smtClean="0"/>
              <a:t>ecclesiastical prejudices</a:t>
            </a:r>
            <a:r>
              <a:rPr lang="en-US" sz="2400" dirty="0"/>
              <a:t>: such a symbolism par excellence stands outside </a:t>
            </a:r>
            <a:r>
              <a:rPr lang="en-US" sz="2400" dirty="0" smtClean="0"/>
              <a:t>all religion</a:t>
            </a:r>
            <a:r>
              <a:rPr lang="en-US" sz="2400" dirty="0"/>
              <a:t>, all notions of worship, all history, all natural science, </a:t>
            </a:r>
            <a:r>
              <a:rPr lang="en-US" sz="2400" dirty="0" smtClean="0"/>
              <a:t>all worldly </a:t>
            </a:r>
            <a:r>
              <a:rPr lang="en-US" sz="2400" dirty="0"/>
              <a:t>experience, all knowledge, all politics, all psychology, </a:t>
            </a:r>
            <a:r>
              <a:rPr lang="en-US" sz="2400" dirty="0" smtClean="0"/>
              <a:t>all books</a:t>
            </a:r>
            <a:r>
              <a:rPr lang="en-US" sz="2400" dirty="0"/>
              <a:t>, all art--his "wisdom" is precisely a pure </a:t>
            </a:r>
            <a:r>
              <a:rPr lang="en-US" sz="2400" dirty="0" smtClean="0"/>
              <a:t>ignorance of all such </a:t>
            </a:r>
            <a:r>
              <a:rPr lang="en-US" sz="2400" dirty="0"/>
              <a:t>things. He has never heard of culture; he doesn't have to </a:t>
            </a:r>
            <a:r>
              <a:rPr lang="en-US" sz="2400" dirty="0" smtClean="0"/>
              <a:t>make war </a:t>
            </a:r>
            <a:r>
              <a:rPr lang="en-US" sz="2400" dirty="0"/>
              <a:t>on it--he doesn't even deny it.... The same thing may be said of </a:t>
            </a:r>
            <a:r>
              <a:rPr lang="en-US" sz="2400" dirty="0" smtClean="0"/>
              <a:t>the state</a:t>
            </a:r>
            <a:r>
              <a:rPr lang="en-US" sz="2400" dirty="0"/>
              <a:t>, of the whole </a:t>
            </a:r>
            <a:r>
              <a:rPr lang="en-US" sz="2400" dirty="0" err="1"/>
              <a:t>bourgeoise</a:t>
            </a:r>
            <a:r>
              <a:rPr lang="en-US" sz="2400" dirty="0"/>
              <a:t> social order, of </a:t>
            </a:r>
            <a:r>
              <a:rPr lang="en-US" sz="2400" dirty="0" err="1"/>
              <a:t>labour</a:t>
            </a:r>
            <a:r>
              <a:rPr lang="en-US" sz="2400" dirty="0"/>
              <a:t>, of war--he </a:t>
            </a:r>
            <a:r>
              <a:rPr lang="en-US" sz="2400" dirty="0" smtClean="0"/>
              <a:t>has no </a:t>
            </a:r>
            <a:r>
              <a:rPr lang="en-US" sz="2400" dirty="0"/>
              <a:t>ground for denying "the world," for he knows nothing of </a:t>
            </a:r>
            <a:r>
              <a:rPr lang="en-US" sz="2400" dirty="0" smtClean="0"/>
              <a:t>the ecclesiastical </a:t>
            </a:r>
            <a:r>
              <a:rPr lang="en-US" sz="2400" dirty="0"/>
              <a:t>concept of "the world".... Denial is precisely </a:t>
            </a:r>
            <a:r>
              <a:rPr lang="en-US" sz="2400" dirty="0" smtClean="0"/>
              <a:t>the thing </a:t>
            </a:r>
            <a:r>
              <a:rPr lang="en-US" sz="2400" dirty="0"/>
              <a:t>that is impossible to him.--In the same way he lacks </a:t>
            </a:r>
            <a:r>
              <a:rPr lang="en-US" sz="2400" dirty="0" smtClean="0"/>
              <a:t>argumentative capacity</a:t>
            </a:r>
            <a:r>
              <a:rPr lang="en-US" sz="2400" dirty="0"/>
              <a:t>, and has no belief that an article of faith, a "truth," may </a:t>
            </a:r>
            <a:r>
              <a:rPr lang="en-US" sz="2400" dirty="0" smtClean="0"/>
              <a:t>be established </a:t>
            </a:r>
            <a:r>
              <a:rPr lang="en-US" sz="2400" dirty="0"/>
              <a:t>by proofs (--his proofs are inner "lights," </a:t>
            </a:r>
            <a:r>
              <a:rPr lang="en-US" sz="2400" dirty="0" smtClean="0"/>
              <a:t>subjective sensations </a:t>
            </a:r>
            <a:r>
              <a:rPr lang="en-US" sz="2400" dirty="0"/>
              <a:t>of happiness and self-approval, simple "proofs of power</a:t>
            </a:r>
            <a:r>
              <a:rPr lang="en-US" sz="2400" dirty="0" smtClean="0"/>
              <a:t>"--). Such </a:t>
            </a:r>
            <a:r>
              <a:rPr lang="en-US" sz="2400" dirty="0"/>
              <a:t>a doctrine cannot contradict: it doesn't know that </a:t>
            </a:r>
            <a:r>
              <a:rPr lang="en-US" sz="2400" dirty="0" smtClean="0"/>
              <a:t>other doctrines </a:t>
            </a:r>
            <a:r>
              <a:rPr lang="en-US" sz="2400" dirty="0"/>
              <a:t>exist, or can exist, and is wholly incapable of </a:t>
            </a:r>
            <a:r>
              <a:rPr lang="en-US" sz="2400" dirty="0" smtClean="0"/>
              <a:t>imagining anything </a:t>
            </a:r>
            <a:r>
              <a:rPr lang="en-US" sz="2400" dirty="0"/>
              <a:t>opposed to it.... If anything of the sort is ever encountered</a:t>
            </a:r>
            <a:r>
              <a:rPr lang="en-US" sz="2400" dirty="0" smtClean="0"/>
              <a:t>, it </a:t>
            </a:r>
            <a:r>
              <a:rPr lang="en-US" sz="2400" dirty="0"/>
              <a:t>laments the "blindness" with sincere sympathy--for it alone </a:t>
            </a:r>
            <a:r>
              <a:rPr lang="en-US" sz="2400" dirty="0" smtClean="0"/>
              <a:t>has "</a:t>
            </a:r>
            <a:r>
              <a:rPr lang="en-US" sz="2400" dirty="0"/>
              <a:t>light"--but it does not offer objections....</a:t>
            </a:r>
            <a:r>
              <a:rPr lang="en-GB" sz="2400" dirty="0" smtClean="0">
                <a:effectLst/>
              </a:rPr>
              <a:t> </a:t>
            </a:r>
            <a:endParaRPr lang="en-US" sz="2400" dirty="0" smtClean="0"/>
          </a:p>
          <a:p>
            <a:pPr marL="0" indent="0">
              <a:buNone/>
            </a:pPr>
            <a:endParaRPr lang="en-US" sz="2500" dirty="0"/>
          </a:p>
        </p:txBody>
      </p:sp>
    </p:spTree>
    <p:extLst>
      <p:ext uri="{BB962C8B-B14F-4D97-AF65-F5344CB8AC3E}">
        <p14:creationId xmlns:p14="http://schemas.microsoft.com/office/powerpoint/2010/main" val="9531872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a:t>
            </a:r>
            <a:r>
              <a:rPr lang="en-US" dirty="0" smtClean="0"/>
              <a:t>THREE</a:t>
            </a:r>
            <a:r>
              <a:rPr lang="en-US" dirty="0" smtClean="0"/>
              <a:t> </a:t>
            </a:r>
            <a:endParaRPr lang="en-US" dirty="0"/>
          </a:p>
        </p:txBody>
      </p:sp>
    </p:spTree>
    <p:extLst>
      <p:ext uri="{BB962C8B-B14F-4D97-AF65-F5344CB8AC3E}">
        <p14:creationId xmlns:p14="http://schemas.microsoft.com/office/powerpoint/2010/main" val="3072395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1</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u="sng" dirty="0" smtClean="0"/>
              <a:t>2</a:t>
            </a:r>
            <a:r>
              <a:rPr lang="en-US" sz="2400" u="sng" dirty="0"/>
              <a:t>. The Phenomenological </a:t>
            </a:r>
            <a:r>
              <a:rPr lang="en-US" sz="2400" u="sng" dirty="0" smtClean="0"/>
              <a:t>Reduction</a:t>
            </a:r>
            <a:r>
              <a:rPr lang="en-US" sz="2400" dirty="0" smtClean="0"/>
              <a:t>: We </a:t>
            </a:r>
            <a:r>
              <a:rPr lang="en-US" sz="2400" dirty="0"/>
              <a:t>make sense of things. How? What are the relations between us and the things of which we make sense that allow for and/or contribute to our making sense of them? How are things given to us? Such are the questions that concern Husserl. Here are two pertinent quotations:  </a:t>
            </a:r>
            <a:endParaRPr lang="en-GB" sz="2400" dirty="0"/>
          </a:p>
          <a:p>
            <a:pPr marL="0" indent="0">
              <a:buNone/>
            </a:pPr>
            <a:r>
              <a:rPr lang="en-US" sz="2400" dirty="0" smtClean="0"/>
              <a:t>‘We </a:t>
            </a:r>
            <a:r>
              <a:rPr lang="en-US" sz="2400" dirty="0"/>
              <a:t>have, on the one hand, the fact that all thought and knowledge have as their aim objects or states of affairs, which they putatively ‘hit’ in the sense that the ‘being-in-itself’ of these objects and states is supposedly shown forth … in a multitude of actual or possible meanings, or acts of thought. We have, further, the fact that all thought is </a:t>
            </a:r>
            <a:r>
              <a:rPr lang="en-US" sz="2400" dirty="0" err="1"/>
              <a:t>ensouled</a:t>
            </a:r>
            <a:r>
              <a:rPr lang="en-US" sz="2400" dirty="0"/>
              <a:t> by a thought-form which is subject to ideal laws, laws circumscribing the objectivity or ideality of knowledge in general. These facts … provoke questions like: How are we to understand the fact that the intrinsic being of objectivity becomes ‘presented’, ‘apprehended’ in knowledge, and so ends up by becoming subjective? What does it mean to say that the object has ‘being-in-itself’, and is ‘given’ in knowledge? How can the ideality of the universal qua concept or law enter the flux of real mental states and become an epistemic possession of the thinking person? What does the </a:t>
            </a:r>
            <a:r>
              <a:rPr lang="en-US" sz="2400" dirty="0" err="1"/>
              <a:t>adæquatio</a:t>
            </a:r>
            <a:r>
              <a:rPr lang="en-US" sz="2400" dirty="0"/>
              <a:t> rei et </a:t>
            </a:r>
            <a:r>
              <a:rPr lang="en-US" sz="2400" dirty="0" err="1"/>
              <a:t>intellectus</a:t>
            </a:r>
            <a:r>
              <a:rPr lang="en-US" sz="2400" dirty="0"/>
              <a:t> mean in various cases of knowledge </a:t>
            </a:r>
            <a:r>
              <a:rPr lang="en-US" sz="2400" dirty="0" smtClean="0"/>
              <a:t>…?’ </a:t>
            </a:r>
            <a:r>
              <a:rPr lang="en-US" sz="2400" dirty="0"/>
              <a:t>(Investigations 1, Vol. II, </a:t>
            </a:r>
            <a:r>
              <a:rPr lang="en-US" sz="2400" dirty="0" smtClean="0"/>
              <a:t>Intro, </a:t>
            </a:r>
            <a:r>
              <a:rPr lang="en-US" sz="2400" dirty="0"/>
              <a:t>§</a:t>
            </a:r>
            <a:r>
              <a:rPr lang="en-US" sz="2400" dirty="0" smtClean="0"/>
              <a:t>2)</a:t>
            </a:r>
            <a:endParaRPr lang="en-GB" sz="2400" dirty="0"/>
          </a:p>
          <a:p>
            <a:pPr marL="0" indent="0">
              <a:buNone/>
            </a:pPr>
            <a:endParaRPr lang="en-US" sz="2400" dirty="0"/>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8922565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2</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GB" sz="2400" dirty="0"/>
          </a:p>
          <a:p>
            <a:pPr marL="0" indent="0">
              <a:buNone/>
            </a:pPr>
            <a:endParaRPr lang="en-US" sz="2400" dirty="0"/>
          </a:p>
          <a:p>
            <a:pPr marL="0" indent="0">
              <a:buNone/>
            </a:pPr>
            <a:r>
              <a:rPr lang="en-US" sz="2400" dirty="0" smtClean="0"/>
              <a:t>‘How </a:t>
            </a:r>
            <a:r>
              <a:rPr lang="en-US" sz="2400" dirty="0"/>
              <a:t>can experience as consciousness give or contact an object? How can experiences be mutually legitimated or corrected by means of each other, and not merely replace each other or confirm each other subjectively? … Why are the playing rules, so to speak, of consciousness not irrelevant for things? How is natural science to be comprehensible …, to the extent that it pretends at every step to posit and to know a nature that is in itself – in itself in opposition to the subjective flow of consciousness? (Philosophy, pp. 87–88</a:t>
            </a:r>
            <a:r>
              <a:rPr lang="en-US" sz="2400" dirty="0" smtClean="0"/>
              <a:t>)’</a:t>
            </a: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917304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ENLIGHTENMENT? </a:t>
            </a:r>
            <a:r>
              <a:rPr lang="en-US" b="1" dirty="0"/>
              <a:t>3</a:t>
            </a:r>
            <a:endParaRPr lang="en-US" b="1" dirty="0"/>
          </a:p>
        </p:txBody>
      </p:sp>
      <p:sp>
        <p:nvSpPr>
          <p:cNvPr id="3" name="Content Placeholder 2"/>
          <p:cNvSpPr>
            <a:spLocks noGrp="1"/>
          </p:cNvSpPr>
          <p:nvPr>
            <p:ph idx="1"/>
          </p:nvPr>
        </p:nvSpPr>
        <p:spPr>
          <a:xfrm>
            <a:off x="838200" y="1364776"/>
            <a:ext cx="10515600" cy="5158854"/>
          </a:xfrm>
        </p:spPr>
        <p:txBody>
          <a:bodyPr>
            <a:normAutofit fontScale="92500" lnSpcReduction="20000"/>
          </a:bodyPr>
          <a:lstStyle/>
          <a:p>
            <a:endParaRPr lang="en-US" dirty="0"/>
          </a:p>
          <a:p>
            <a:pPr marL="0" indent="0">
              <a:buNone/>
            </a:pPr>
            <a:r>
              <a:rPr lang="en-US" dirty="0" smtClean="0"/>
              <a:t>2.  But </a:t>
            </a:r>
            <a:r>
              <a:rPr lang="en-US" dirty="0"/>
              <a:t>there is more. In itself and within the Christian tradition, Kant's text poses a new problem. </a:t>
            </a:r>
            <a:r>
              <a:rPr lang="en-US" dirty="0" smtClean="0"/>
              <a:t>It </a:t>
            </a:r>
            <a:r>
              <a:rPr lang="en-US" dirty="0"/>
              <a:t>was certainly not the first time that philosophical thought had sought to reflect on its own present. But, speaking schematically, we may say that this reflection had until then taken three main forms. </a:t>
            </a:r>
          </a:p>
          <a:p>
            <a:pPr marL="180000" indent="-457200">
              <a:buNone/>
            </a:pPr>
            <a:r>
              <a:rPr lang="en-US" dirty="0" smtClean="0"/>
              <a:t>  a. The </a:t>
            </a:r>
            <a:r>
              <a:rPr lang="en-US" dirty="0"/>
              <a:t>present may be represented as belonging to a certain era of the world, distinct from the others through some inherent characteristics, or separated from the others by some dramatic event. Thus, in Plato's </a:t>
            </a:r>
            <a:r>
              <a:rPr lang="en-US" i="1" dirty="0"/>
              <a:t>Statesman </a:t>
            </a:r>
            <a:r>
              <a:rPr lang="en-US" dirty="0"/>
              <a:t>the interlocutors recognize that they belong to one of those revolutions of the world in which the world is turning backwards, with all the negative consequences that may ensue. </a:t>
            </a:r>
          </a:p>
          <a:p>
            <a:pPr marL="180000" indent="-457200">
              <a:buNone/>
            </a:pPr>
            <a:r>
              <a:rPr lang="en-US" dirty="0" smtClean="0"/>
              <a:t>  b. The </a:t>
            </a:r>
            <a:r>
              <a:rPr lang="en-US" dirty="0"/>
              <a:t>present may be interrogated in an attempt to decipher in it the heralding signs of a forthcoming event. Here we have the principle of a kind of historical hermeneutics of which Augustine might provide an example. </a:t>
            </a:r>
          </a:p>
          <a:p>
            <a:pPr marL="0" indent="0">
              <a:buNone/>
            </a:pPr>
            <a:endParaRPr lang="en-US" dirty="0"/>
          </a:p>
        </p:txBody>
      </p:sp>
    </p:spTree>
    <p:extLst>
      <p:ext uri="{BB962C8B-B14F-4D97-AF65-F5344CB8AC3E}">
        <p14:creationId xmlns:p14="http://schemas.microsoft.com/office/powerpoint/2010/main" val="9619170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3</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Husserl’s </a:t>
            </a:r>
            <a:r>
              <a:rPr lang="en-US" sz="2400" dirty="0"/>
              <a:t>fundamental idea is that, in the case of our scientific sense-making, indeed in the case of all our normal sense-making concerning things in space and time – all our ‘natural’ sense-making, as I shall call it – there is no prospect of our answering such questions, no prospect of our understanding what it is that we manage to do when we make such sense, by doing more of the same. Partly, he has in mind the threat of vicious circularity (Philosophy, pp. 88–89). But he also believes that our focus would be wrong if we tried to make sense of our natural sense-making by carrying on in the same vein. It is thus that Husserl urges on us what he calls ‘the phenomenological reduction’. This is a methodological tactic whereby we cease temporarily to engage in any natural sense-making. This leaves us free to reflect self-consciously on the sense-making itself. For us to cease to engage in any natural sense-making is not for us to call into question any of the beliefs that we have arrived at as a result of having engaged in it in the past, any of our ‘natural’ beliefs. Still less is it for us to replace any of these beliefs with others, something that in any case we could not </a:t>
            </a:r>
            <a:r>
              <a:rPr lang="en-US" sz="2400" dirty="0" err="1"/>
              <a:t>wilfully</a:t>
            </a:r>
            <a:r>
              <a:rPr lang="en-US" sz="2400" dirty="0"/>
              <a:t> do. It is for us to stop being concerned with ‘natural’ matters at all.</a:t>
            </a:r>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3278355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4</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a:p>
          <a:p>
            <a:pPr marL="0" indent="0">
              <a:buNone/>
            </a:pPr>
            <a:r>
              <a:rPr lang="en-US" sz="2400" dirty="0" smtClean="0"/>
              <a:t>We </a:t>
            </a:r>
            <a:r>
              <a:rPr lang="en-US" sz="2400" dirty="0"/>
              <a:t>are to refuse to allow such a concern, and the miscellaneous beliefs with which it has so far furnished us, to inform this upper-level sense-making project. For example, many of us believe that the sun is an enormous ball of gas whose light takes approximately eight minutes to reach our eyeballs. And we have untold further beliefs that stand in various relations of entailment, justification, and the like to this belief. But to make sense of our conception of the sun we are to ‘bracket’ all of these beliefs. We are to reflect instead on the beliefs themselves, and on what their significance for us is; on what they come to for us. How do our various beliefs about sunshine, say, never mind for the time being sunshine itself, relate to that familiar glare that each of us experiences when standing outdoors (as we suppose) on a bright summer’s day? And what is the exact intrinsic nature of the experience itself, never mind for the time being the facts about light and sight that occasion it?</a:t>
            </a:r>
          </a:p>
          <a:p>
            <a:pPr marL="0" indent="0">
              <a:buNone/>
            </a:pPr>
            <a:endParaRPr lang="en-US" sz="2500" dirty="0"/>
          </a:p>
        </p:txBody>
      </p:sp>
    </p:spTree>
    <p:extLst>
      <p:ext uri="{BB962C8B-B14F-4D97-AF65-F5344CB8AC3E}">
        <p14:creationId xmlns:p14="http://schemas.microsoft.com/office/powerpoint/2010/main" val="19967452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5</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Here is how Husserl himself characterizes such bracketing: </a:t>
            </a:r>
            <a:endParaRPr lang="en-GB" sz="2400" dirty="0"/>
          </a:p>
          <a:p>
            <a:pPr marL="0" indent="0">
              <a:buNone/>
            </a:pPr>
            <a:r>
              <a:rPr lang="en-US" sz="2400" dirty="0"/>
              <a:t> </a:t>
            </a:r>
            <a:endParaRPr lang="en-GB" sz="2400" dirty="0"/>
          </a:p>
          <a:p>
            <a:pPr marL="0" indent="0">
              <a:buNone/>
            </a:pPr>
            <a:r>
              <a:rPr lang="en-US" sz="2400" dirty="0" smtClean="0"/>
              <a:t>‘[</a:t>
            </a:r>
            <a:r>
              <a:rPr lang="en-US" sz="2400" dirty="0"/>
              <a:t>It is] an </a:t>
            </a:r>
            <a:r>
              <a:rPr lang="en-US" sz="2400" dirty="0" err="1"/>
              <a:t>epoché</a:t>
            </a:r>
            <a:r>
              <a:rPr lang="en-US" sz="2400" dirty="0"/>
              <a:t> of all participation in the cognitions of the objective sciences, an </a:t>
            </a:r>
            <a:r>
              <a:rPr lang="en-US" sz="2400" dirty="0" err="1"/>
              <a:t>epoché</a:t>
            </a:r>
            <a:r>
              <a:rPr lang="en-US" sz="2400" dirty="0"/>
              <a:t> of any critical position-taking which is interested in their truth or falsity, even any position on their guiding idea of an objective knowledge of the world…. Within this </a:t>
            </a:r>
            <a:r>
              <a:rPr lang="en-US" sz="2400" dirty="0" err="1"/>
              <a:t>epoché</a:t>
            </a:r>
            <a:r>
              <a:rPr lang="en-US" sz="2400" dirty="0"/>
              <a:t>, however, neither the sciences nor the scientists have disappeared for us who practice the </a:t>
            </a:r>
            <a:r>
              <a:rPr lang="en-US" sz="2400" dirty="0" err="1"/>
              <a:t>epoché</a:t>
            </a:r>
            <a:r>
              <a:rPr lang="en-US" sz="2400" dirty="0"/>
              <a:t>…. [It is just that] we do not function as sharing [their] interests, as coworkers, etc. (Crisis, §35) When we pursue natural science, we carry out </a:t>
            </a:r>
            <a:r>
              <a:rPr lang="en-US" sz="2400" dirty="0" err="1"/>
              <a:t>reflexions</a:t>
            </a:r>
            <a:r>
              <a:rPr lang="en-US" sz="2400" dirty="0"/>
              <a:t> ordered in accord with the logic of experience…. At the phenomenological standpoint, … we ‘place in brackets’ what has been carried out, ‘we do not associate these theses’ with our new inquiries; instead of … carrying them out, we carry out acts of </a:t>
            </a:r>
            <a:r>
              <a:rPr lang="en-US" sz="2400" dirty="0" err="1"/>
              <a:t>reflexion</a:t>
            </a:r>
            <a:r>
              <a:rPr lang="en-US" sz="2400" dirty="0"/>
              <a:t> directed towards them…. We now live entirely in such acts of the second level</a:t>
            </a:r>
            <a:r>
              <a:rPr lang="en-US" sz="2400" dirty="0" smtClean="0"/>
              <a:t>.’ </a:t>
            </a:r>
            <a:r>
              <a:rPr lang="en-US" sz="2400" dirty="0"/>
              <a:t>(Ideas I, §50, emphasis in original)</a:t>
            </a:r>
            <a:endParaRPr lang="en-US" sz="2500" dirty="0"/>
          </a:p>
        </p:txBody>
      </p:sp>
    </p:spTree>
    <p:extLst>
      <p:ext uri="{BB962C8B-B14F-4D97-AF65-F5344CB8AC3E}">
        <p14:creationId xmlns:p14="http://schemas.microsoft.com/office/powerpoint/2010/main" val="5224448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6</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And here is how he justifies its implementation: </a:t>
            </a:r>
            <a:endParaRPr lang="en-GB" sz="2400" dirty="0"/>
          </a:p>
          <a:p>
            <a:pPr marL="0" indent="0">
              <a:buNone/>
            </a:pPr>
            <a:r>
              <a:rPr lang="en-US" sz="2400" dirty="0" smtClean="0"/>
              <a:t>‘How </a:t>
            </a:r>
            <a:r>
              <a:rPr lang="en-US" sz="2400" dirty="0"/>
              <a:t>can the </a:t>
            </a:r>
            <a:r>
              <a:rPr lang="en-US" sz="2400" dirty="0" err="1"/>
              <a:t>pregivenness</a:t>
            </a:r>
            <a:r>
              <a:rPr lang="en-US" sz="2400" dirty="0"/>
              <a:t> of the life-world become a universal subject of investigation in its own right? Clearly, only through a total change of the natural attitude, such that we no longer live, as heretofore, as human beings within natural existence, constantly effecting the validity of the </a:t>
            </a:r>
            <a:r>
              <a:rPr lang="en-US" sz="2400" dirty="0" err="1"/>
              <a:t>pregiven</a:t>
            </a:r>
            <a:r>
              <a:rPr lang="en-US" sz="2400" dirty="0"/>
              <a:t> world; rather, we must constantly deny ourselves this. Only in this way can we arrive at the transformed and novel subject of investigation, '</a:t>
            </a:r>
            <a:r>
              <a:rPr lang="en-US" sz="2400" dirty="0" err="1"/>
              <a:t>pregivenness</a:t>
            </a:r>
            <a:r>
              <a:rPr lang="en-US" sz="2400" dirty="0"/>
              <a:t> of the world as such’: the world purely and exclusively as – and in respect to how – it has meaning and ontic validity, and continually attains these in new forms, in our conscious life…. What is required, then, is … a completely unique, universal </a:t>
            </a:r>
            <a:r>
              <a:rPr lang="en-US" sz="2400" dirty="0" err="1"/>
              <a:t>epoché</a:t>
            </a:r>
            <a:r>
              <a:rPr lang="en-US" sz="2400" dirty="0" smtClean="0"/>
              <a:t>.’ </a:t>
            </a:r>
            <a:r>
              <a:rPr lang="en-US" sz="2400" dirty="0"/>
              <a:t>(Crisis, §39, emphasis in original) </a:t>
            </a:r>
            <a:endParaRPr lang="en-US" sz="2400" dirty="0" smtClean="0"/>
          </a:p>
          <a:p>
            <a:pPr marL="0" indent="0">
              <a:buNone/>
            </a:pPr>
            <a:r>
              <a:rPr lang="en-US" sz="2400" dirty="0"/>
              <a:t>The temporary transformation of the ‘natural attitude’ to which Husserl refers here is the temporary suspension of all natural sense-making in </a:t>
            </a:r>
            <a:r>
              <a:rPr lang="en-US" sz="2400" dirty="0" err="1"/>
              <a:t>favour</a:t>
            </a:r>
            <a:r>
              <a:rPr lang="en-US" sz="2400" dirty="0"/>
              <a:t> of reflection on that very sense-making. It brings into focus how things are given to us: the appearance of things, the significance of things.</a:t>
            </a:r>
            <a:endParaRPr lang="en-GB" sz="2400" dirty="0"/>
          </a:p>
          <a:p>
            <a:pPr marL="0" indent="0">
              <a:buNone/>
            </a:pPr>
            <a:endParaRPr lang="en-GB" sz="2400" dirty="0"/>
          </a:p>
          <a:p>
            <a:pPr marL="0" indent="0">
              <a:buNone/>
            </a:pPr>
            <a:endParaRPr lang="en-US" sz="2500" dirty="0"/>
          </a:p>
        </p:txBody>
      </p:sp>
    </p:spTree>
    <p:extLst>
      <p:ext uri="{BB962C8B-B14F-4D97-AF65-F5344CB8AC3E}">
        <p14:creationId xmlns:p14="http://schemas.microsoft.com/office/powerpoint/2010/main" val="735203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ENLIGHTENMENT? </a:t>
            </a:r>
            <a:r>
              <a:rPr lang="en-US" b="1" dirty="0" smtClean="0"/>
              <a:t>4</a:t>
            </a:r>
            <a:endParaRPr lang="en-US" b="1" dirty="0"/>
          </a:p>
        </p:txBody>
      </p:sp>
      <p:sp>
        <p:nvSpPr>
          <p:cNvPr id="3" name="Content Placeholder 2"/>
          <p:cNvSpPr>
            <a:spLocks noGrp="1"/>
          </p:cNvSpPr>
          <p:nvPr>
            <p:ph idx="1"/>
          </p:nvPr>
        </p:nvSpPr>
        <p:spPr>
          <a:xfrm>
            <a:off x="838200" y="1364776"/>
            <a:ext cx="10515600" cy="5158854"/>
          </a:xfrm>
        </p:spPr>
        <p:txBody>
          <a:bodyPr>
            <a:normAutofit fontScale="92500" lnSpcReduction="20000"/>
          </a:bodyPr>
          <a:lstStyle/>
          <a:p>
            <a:pPr marL="180000" indent="-457200">
              <a:buNone/>
            </a:pPr>
            <a:r>
              <a:rPr lang="en-US" dirty="0" smtClean="0"/>
              <a:t>  c. The </a:t>
            </a:r>
            <a:r>
              <a:rPr lang="en-US" dirty="0"/>
              <a:t>present may also be analyzed as a point of transition toward the dawning of a new world. That is what </a:t>
            </a:r>
            <a:r>
              <a:rPr lang="en-US" dirty="0" err="1"/>
              <a:t>Vico</a:t>
            </a:r>
            <a:r>
              <a:rPr lang="en-US" dirty="0"/>
              <a:t> describes in the last chapter of </a:t>
            </a:r>
            <a:r>
              <a:rPr lang="en-US" i="1" dirty="0"/>
              <a:t>La </a:t>
            </a:r>
            <a:r>
              <a:rPr lang="en-US" i="1" dirty="0" err="1"/>
              <a:t>Scienza</a:t>
            </a:r>
            <a:r>
              <a:rPr lang="en-US" i="1" dirty="0"/>
              <a:t> Nuova</a:t>
            </a:r>
            <a:r>
              <a:rPr lang="en-US" dirty="0"/>
              <a:t>; what he sees 'today' is 'a complete humanity ... spread abroad through all nations, for a few great monarchs rule over this world of peoples'; it is also 'Europe ... radiant with such humanity that it abounds in all the good things that make for the happiness of human life.' </a:t>
            </a:r>
          </a:p>
          <a:p>
            <a:pPr marL="0" indent="0">
              <a:buNone/>
            </a:pPr>
            <a:r>
              <a:rPr lang="en-US" dirty="0" smtClean="0"/>
              <a:t>Now </a:t>
            </a:r>
            <a:r>
              <a:rPr lang="en-US" dirty="0"/>
              <a:t>the way Kant poses the question of </a:t>
            </a:r>
            <a:r>
              <a:rPr lang="en-US" dirty="0" smtClean="0"/>
              <a:t>Enlightenment is </a:t>
            </a:r>
            <a:r>
              <a:rPr lang="en-US" dirty="0"/>
              <a:t>entirely different: it is neither a world era to which one belongs, nor an event whose signs are perceived, nor the dawning of an accomplishment. Kant defines </a:t>
            </a:r>
            <a:r>
              <a:rPr lang="en-US" dirty="0" smtClean="0"/>
              <a:t>Enlightenment </a:t>
            </a:r>
            <a:r>
              <a:rPr lang="en-US" dirty="0" smtClean="0"/>
              <a:t>in </a:t>
            </a:r>
            <a:r>
              <a:rPr lang="en-US" dirty="0"/>
              <a:t>an almost entirely negative way, as an </a:t>
            </a:r>
            <a:r>
              <a:rPr lang="en-US" dirty="0" smtClean="0"/>
              <a:t>'exit</a:t>
            </a:r>
            <a:r>
              <a:rPr lang="en-US" dirty="0"/>
              <a:t>,' a 'way out.' In his other texts on history, Kant occasionally raises questions of origin or defines the internal teleology of a historical process. In the text on </a:t>
            </a:r>
            <a:r>
              <a:rPr lang="en-US" dirty="0" smtClean="0"/>
              <a:t>Enlightenment</a:t>
            </a:r>
            <a:r>
              <a:rPr lang="en-US" dirty="0" smtClean="0"/>
              <a:t>, </a:t>
            </a:r>
            <a:r>
              <a:rPr lang="en-US" dirty="0"/>
              <a:t>he deals with the question of contemporary reality alone. He is not seeking to understand the present on the basis of a totality or of a future achievement. He is looking for a difference: What difference does today introduce with respect to yesterday ? </a:t>
            </a:r>
          </a:p>
          <a:p>
            <a:pPr marL="0" indent="0">
              <a:buNone/>
            </a:pPr>
            <a:endParaRPr lang="en-US" dirty="0"/>
          </a:p>
        </p:txBody>
      </p:sp>
    </p:spTree>
    <p:extLst>
      <p:ext uri="{BB962C8B-B14F-4D97-AF65-F5344CB8AC3E}">
        <p14:creationId xmlns:p14="http://schemas.microsoft.com/office/powerpoint/2010/main" val="1151904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ENLIGHTENMENT? </a:t>
            </a:r>
            <a:r>
              <a:rPr lang="en-US" b="1" dirty="0"/>
              <a:t>5</a:t>
            </a:r>
            <a:endParaRPr lang="en-US" b="1" dirty="0"/>
          </a:p>
        </p:txBody>
      </p:sp>
      <p:sp>
        <p:nvSpPr>
          <p:cNvPr id="3" name="Content Placeholder 2"/>
          <p:cNvSpPr>
            <a:spLocks noGrp="1"/>
          </p:cNvSpPr>
          <p:nvPr>
            <p:ph idx="1"/>
          </p:nvPr>
        </p:nvSpPr>
        <p:spPr>
          <a:xfrm>
            <a:off x="838200" y="1364776"/>
            <a:ext cx="10352964" cy="5158854"/>
          </a:xfrm>
        </p:spPr>
        <p:txBody>
          <a:bodyPr>
            <a:normAutofit fontScale="92500" lnSpcReduction="10000"/>
          </a:bodyPr>
          <a:lstStyle/>
          <a:p>
            <a:pPr marL="0" indent="0">
              <a:buNone/>
            </a:pPr>
            <a:r>
              <a:rPr lang="en-US" dirty="0" smtClean="0"/>
              <a:t>3.  I </a:t>
            </a:r>
            <a:r>
              <a:rPr lang="en-US" dirty="0"/>
              <a:t>shall not go into detail here concerning this text, which is not always very clear despite its brevity. I should simply like to point out three or four features that seem to me important if we are to understand how Kant raised the philosophical question of the present day. </a:t>
            </a:r>
          </a:p>
          <a:p>
            <a:pPr marL="0" indent="0">
              <a:buNone/>
            </a:pPr>
            <a:r>
              <a:rPr lang="en-US" dirty="0"/>
              <a:t>Kant indicates right away that the 'way out' that characterizes Enlightenment is a process that releases us from the status of </a:t>
            </a:r>
            <a:r>
              <a:rPr lang="en-US" dirty="0" smtClean="0"/>
              <a:t>'immaturity’ (‘tutelage’). </a:t>
            </a:r>
            <a:r>
              <a:rPr lang="en-US" dirty="0"/>
              <a:t>And by 'immaturity,' he means a certain state of our will that makes us accept someone else's authority to lead us in areas where the use of reason is called for. Kant gives three examples: we are in a state of 'immaturity' when a book takes the place of our understanding, when a spiritual director takes the place of our conscience, when a doctor decides for us what our diet is to be. (Let us note in passing that the register of these three </a:t>
            </a:r>
            <a:r>
              <a:rPr lang="en-US" dirty="0" smtClean="0"/>
              <a:t>critiques </a:t>
            </a:r>
            <a:r>
              <a:rPr lang="en-US" dirty="0"/>
              <a:t>is easy to recognize, even though the text does not make it explicit.) In any case, Enlightenment is defined by a modification of the preexisting relation linking will, authority, and the use of reason. </a:t>
            </a:r>
          </a:p>
          <a:p>
            <a:pPr marL="180000" indent="-457200">
              <a:buNone/>
            </a:pPr>
            <a:endParaRPr lang="en-US" dirty="0"/>
          </a:p>
        </p:txBody>
      </p:sp>
    </p:spTree>
    <p:extLst>
      <p:ext uri="{BB962C8B-B14F-4D97-AF65-F5344CB8AC3E}">
        <p14:creationId xmlns:p14="http://schemas.microsoft.com/office/powerpoint/2010/main" val="1132995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ENLIGHTENMENT? </a:t>
            </a:r>
            <a:r>
              <a:rPr lang="en-US" b="1" dirty="0" smtClean="0"/>
              <a:t>6</a:t>
            </a:r>
            <a:endParaRPr lang="en-US" b="1" dirty="0"/>
          </a:p>
        </p:txBody>
      </p:sp>
      <p:sp>
        <p:nvSpPr>
          <p:cNvPr id="3" name="Content Placeholder 2"/>
          <p:cNvSpPr>
            <a:spLocks noGrp="1"/>
          </p:cNvSpPr>
          <p:nvPr>
            <p:ph idx="1"/>
          </p:nvPr>
        </p:nvSpPr>
        <p:spPr>
          <a:xfrm>
            <a:off x="838200" y="1364776"/>
            <a:ext cx="11144534" cy="5158854"/>
          </a:xfrm>
        </p:spPr>
        <p:txBody>
          <a:bodyPr>
            <a:noAutofit/>
          </a:bodyPr>
          <a:lstStyle/>
          <a:p>
            <a:pPr marL="0" indent="0">
              <a:buNone/>
            </a:pPr>
            <a:r>
              <a:rPr lang="en-US" sz="2500" dirty="0" smtClean="0"/>
              <a:t>We </a:t>
            </a:r>
            <a:r>
              <a:rPr lang="en-US" sz="2500" dirty="0"/>
              <a:t>must also note that this way out is presented by Kant in a rather ambiguous manner. He characterizes it as a phenomenon, an ongoing process; but he also presents it as a task and an obligation. From the very first paragraph, he notes that man himself is responsible for his immature status. Thus it has to be supposed that he will be able to escape from it only by a change that he himself will bring about in himself. Significantly, Kant says that this Enlightenment has a </a:t>
            </a:r>
            <a:r>
              <a:rPr lang="en-US" sz="2500" i="1" dirty="0" err="1" smtClean="0"/>
              <a:t>Wahlspruch</a:t>
            </a:r>
            <a:r>
              <a:rPr lang="en-US" sz="2500" i="1" dirty="0" smtClean="0"/>
              <a:t>’)  (‘motto’ or ‘slogan’)</a:t>
            </a:r>
            <a:r>
              <a:rPr lang="en-US" sz="2500" dirty="0" smtClean="0"/>
              <a:t>: </a:t>
            </a:r>
            <a:r>
              <a:rPr lang="en-US" sz="2500" dirty="0"/>
              <a:t>now a </a:t>
            </a:r>
            <a:r>
              <a:rPr lang="en-US" sz="2500" i="1" dirty="0" err="1"/>
              <a:t>Wahlspruch</a:t>
            </a:r>
            <a:r>
              <a:rPr lang="en-US" sz="2500" i="1" dirty="0"/>
              <a:t> </a:t>
            </a:r>
            <a:r>
              <a:rPr lang="en-US" sz="2500" dirty="0"/>
              <a:t>is a heraldic device, that is, a distinctive feature by which one can be recognized, and it is also a motto, an instruction that one gives oneself and proposes to others. What, then, is this instruction ? </a:t>
            </a:r>
            <a:r>
              <a:rPr lang="en-US" sz="2500" i="1" dirty="0"/>
              <a:t>Aude </a:t>
            </a:r>
            <a:r>
              <a:rPr lang="en-US" sz="2500" i="1" dirty="0" err="1"/>
              <a:t>sapere</a:t>
            </a:r>
            <a:r>
              <a:rPr lang="en-US" sz="2500" dirty="0"/>
              <a:t>: 'dare to know,' 'have the courage, the audacity, to know.' Thus Enlightenment must be considered both as a process in which men participate collectively and as an act of courage to be accomplished personally. Men are at once elements and agents of a single process. They may be actors in the process to the extent that they participate in it; and the process occurs to the extent that men decide to be its voluntary actors. </a:t>
            </a:r>
          </a:p>
        </p:txBody>
      </p:sp>
    </p:spTree>
    <p:extLst>
      <p:ext uri="{BB962C8B-B14F-4D97-AF65-F5344CB8AC3E}">
        <p14:creationId xmlns:p14="http://schemas.microsoft.com/office/powerpoint/2010/main" val="255984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MICHEL FOUCAULT</a:t>
            </a:r>
            <a:r>
              <a:rPr lang="en-US" b="1" dirty="0" smtClean="0"/>
              <a:t>: </a:t>
            </a:r>
            <a:r>
              <a:rPr lang="en-US" b="1" dirty="0" smtClean="0"/>
              <a:t>WHAT IS ENLIGHTENMENT? </a:t>
            </a:r>
            <a:r>
              <a:rPr lang="en-US" b="1" dirty="0"/>
              <a:t>7</a:t>
            </a:r>
            <a:endParaRPr lang="en-US" b="1" dirty="0"/>
          </a:p>
        </p:txBody>
      </p:sp>
      <p:sp>
        <p:nvSpPr>
          <p:cNvPr id="3" name="Content Placeholder 2"/>
          <p:cNvSpPr>
            <a:spLocks noGrp="1"/>
          </p:cNvSpPr>
          <p:nvPr>
            <p:ph idx="1"/>
          </p:nvPr>
        </p:nvSpPr>
        <p:spPr>
          <a:xfrm>
            <a:off x="838200" y="1364776"/>
            <a:ext cx="11144534" cy="5158854"/>
          </a:xfrm>
        </p:spPr>
        <p:txBody>
          <a:bodyPr>
            <a:noAutofit/>
          </a:bodyPr>
          <a:lstStyle/>
          <a:p>
            <a:endParaRPr lang="en-US" sz="2400" dirty="0"/>
          </a:p>
          <a:p>
            <a:pPr marL="0" indent="0">
              <a:buNone/>
            </a:pPr>
            <a:r>
              <a:rPr lang="en-US" sz="2400" dirty="0"/>
              <a:t>A third difficulty appears here in Kant's text in his use of the word "mankind", </a:t>
            </a:r>
            <a:r>
              <a:rPr lang="en-US" sz="2400" i="1" dirty="0" err="1"/>
              <a:t>Menschheit</a:t>
            </a:r>
            <a:r>
              <a:rPr lang="en-US" sz="2400" dirty="0"/>
              <a:t>. The importance of this word in the Kantian conception of history is well known. Are we to understand that the entire human race is caught up in the process of Enlightenment ? In that case, we must imagine Enlightenment as a historical change that affects the political and social existence of all people on the face of the earth. Or are we to understand that it involves a change affecting what constitutes the humanity of human beings ? But the question then arises of knowing what this change is. Here again, Kant's answer is not without a certain ambiguity. In any case, beneath its appearance of simplicity, it is rather complex. </a:t>
            </a:r>
          </a:p>
          <a:p>
            <a:pPr marL="0" indent="0">
              <a:buNone/>
            </a:pPr>
            <a:r>
              <a:rPr lang="en-US" sz="2400" dirty="0"/>
              <a:t>Kant defines two essential conditions under which mankind can escape from its immaturity. And these two conditions are at once spiritual and institutional, ethical and political. </a:t>
            </a:r>
          </a:p>
          <a:p>
            <a:pPr marL="0" indent="0">
              <a:buNone/>
            </a:pPr>
            <a:endParaRPr lang="en-US" sz="2500" dirty="0"/>
          </a:p>
        </p:txBody>
      </p:sp>
    </p:spTree>
    <p:extLst>
      <p:ext uri="{BB962C8B-B14F-4D97-AF65-F5344CB8AC3E}">
        <p14:creationId xmlns:p14="http://schemas.microsoft.com/office/powerpoint/2010/main" val="705377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10066</Words>
  <Application>Microsoft Macintosh PowerPoint</Application>
  <PresentationFormat>Widescreen</PresentationFormat>
  <Paragraphs>255</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Calibri</vt:lpstr>
      <vt:lpstr>Calibri Light</vt:lpstr>
      <vt:lpstr>Arial</vt:lpstr>
      <vt:lpstr>Office Theme</vt:lpstr>
      <vt:lpstr>The Western Mind [5]</vt:lpstr>
      <vt:lpstr>PART ONE </vt:lpstr>
      <vt:lpstr>MICHEL FOUCAULT: WHAT IS ENLIGHTENMENT? 1 </vt:lpstr>
      <vt:lpstr>MICHEL FOUCAULT: WHAT IS ENLIGHTENMENT? 2</vt:lpstr>
      <vt:lpstr>MICHEL FOUCAULT: WHAT IS ENLIGHTENMENT? 3</vt:lpstr>
      <vt:lpstr>MICHEL FOUCAULT: WHAT IS ENLIGHTENMENT? 4</vt:lpstr>
      <vt:lpstr>MICHEL FOUCAULT: WHAT IS ENLIGHTENMENT? 5</vt:lpstr>
      <vt:lpstr>MICHEL FOUCAULT: WHAT IS ENLIGHTENMENT? 6</vt:lpstr>
      <vt:lpstr>MICHEL FOUCAULT: WHAT IS ENLIGHTENMENT? 7</vt:lpstr>
      <vt:lpstr>MICHEL FOUCAULT: WHAT IS ENLIGHTENMENT? 8 </vt:lpstr>
      <vt:lpstr>MICHEL FOUCAULT: WHAT IS ENLIGHTENMENT? 9 </vt:lpstr>
      <vt:lpstr>MICHEL FOUCAULT: WHAT IS ENLIGHTENMENT?10 </vt:lpstr>
      <vt:lpstr>MICHEL FOUCAULT: WHAT IS ENLIGHTENMENT?11 </vt:lpstr>
      <vt:lpstr>MICHEL FOUCAULT: WHAT IS ENLIGHTENMENT?12 </vt:lpstr>
      <vt:lpstr>MICHEL FOUCAULT: WHAT IS ENLIGHTENMENT?13 </vt:lpstr>
      <vt:lpstr>MICHEL FOUCAULT: WHAT IS ENLIGHTENMENT?14 </vt:lpstr>
      <vt:lpstr>MICHEL FOUCAULT: WHAT IS ENLIGHTENMENT?15 </vt:lpstr>
      <vt:lpstr>MICHEL FOUCAULT: WHAT IS ENLIGHTENMENT?16 </vt:lpstr>
      <vt:lpstr>MICHEL FOUCAULT: WHAT IS ENLIGHTENMENT?17 </vt:lpstr>
      <vt:lpstr>MICHEL FOUCAULT: WHAT IS ENLIGHTENMENT?18 </vt:lpstr>
      <vt:lpstr>MICHEL FOUCAULT: WHAT IS ENLIGHTENMENT?19 </vt:lpstr>
      <vt:lpstr>MICHEL FOUCAULT: WHAT IS ENLIGHTENMENT?20 </vt:lpstr>
      <vt:lpstr>MICHEL FOUCAULT: WHAT IS ENLIGHTENMENT?21 </vt:lpstr>
      <vt:lpstr>MICHEL FOUCAULT: WHAT IS ENLIGHTENMENT?22 </vt:lpstr>
      <vt:lpstr>MICHEL FOUCAULT: WHAT IS ENLIGHTENMENT?23 </vt:lpstr>
      <vt:lpstr>MICHEL FOUCAULT: WHAT IS ENLIGHTENMENT?24 </vt:lpstr>
      <vt:lpstr>MICHEL FOUCAULT: WHAT IS ENLIGHTENMENT?25 </vt:lpstr>
      <vt:lpstr>MICHEL FOUCAULT: WHAT IS ENLIGHTENMENT?26 </vt:lpstr>
      <vt:lpstr>MICHEL FOUCAULT: WHAT IS ENLIGHTENMENT?27 </vt:lpstr>
      <vt:lpstr>MICHEL FOUCAULT: WHAT IS ENLIGHTENMENT?28 </vt:lpstr>
      <vt:lpstr>MICHEL FOUCAULT: WHAT IS ENLIGHTENMENT?29 </vt:lpstr>
      <vt:lpstr>MICHEL FOUCAULT: WHAT IS ENLIGHTENMENT?30 </vt:lpstr>
      <vt:lpstr>MICHEL FOUCAULT: WHAT IS ENLIGHTENMENT?31 </vt:lpstr>
      <vt:lpstr>MICHEL FOUCAULT: WHAT IS ENLIGHTENMENT?32 </vt:lpstr>
      <vt:lpstr>MICHEL FOUCAULT: WHAT IS ENLIGHTENMENT?33 </vt:lpstr>
      <vt:lpstr>MICHEL FOUCAULT: WHAT IS ENLIGHTENMENT?34 </vt:lpstr>
      <vt:lpstr>MICHEL FOUCAULT: WHAT IS ENLIGHTENMENT?35 </vt:lpstr>
      <vt:lpstr>MICHEL FOUCAULT: WHAT IS ENLIGHTENMENT?36 </vt:lpstr>
      <vt:lpstr>PART TWO </vt:lpstr>
      <vt:lpstr>NIETZSCHE ON THE REAL 1 </vt:lpstr>
      <vt:lpstr>NIETZSCHE ON THE REAL 2 </vt:lpstr>
      <vt:lpstr>NIETZSCHE ON THE REAL 3 </vt:lpstr>
      <vt:lpstr>NIETZSCHE ON THE REAL 4 </vt:lpstr>
      <vt:lpstr>NIETZSCHE AND CHRISTIANITY 1</vt:lpstr>
      <vt:lpstr>NIETZSCHE AND CHRISTIANITY 2</vt:lpstr>
      <vt:lpstr>NIETZSCHE AND CHRISTIANITY 3</vt:lpstr>
      <vt:lpstr>PART THREE </vt:lpstr>
      <vt:lpstr>Moore, A. W.. The Evolution of Modern Metaphysics  (432-435) 1</vt:lpstr>
      <vt:lpstr>Moore, A. W.. The Evolution of Modern Metaphysics  (432-435) 2</vt:lpstr>
      <vt:lpstr>Moore, A. W.. The Evolution of Modern Metaphysics  (432-435) 3</vt:lpstr>
      <vt:lpstr>Moore, A. W.. The Evolution of Modern Metaphysics  (432-435) 4</vt:lpstr>
      <vt:lpstr>Moore, A. W.. The Evolution of Modern Metaphysics  (432-435) 5</vt:lpstr>
      <vt:lpstr>Moore, A. W.. The Evolution of Modern Metaphysics  (432-435) 6</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Western Mind [5]</dc:title>
  <dc:creator>Oliver Davies</dc:creator>
  <cp:lastModifiedBy>Oliver Davies</cp:lastModifiedBy>
  <cp:revision>23</cp:revision>
  <dcterms:created xsi:type="dcterms:W3CDTF">2017-05-16T04:12:37Z</dcterms:created>
  <dcterms:modified xsi:type="dcterms:W3CDTF">2017-05-16T07:17:09Z</dcterms:modified>
</cp:coreProperties>
</file>